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1" r:id="rId3"/>
    <p:sldId id="273" r:id="rId4"/>
    <p:sldId id="281" r:id="rId5"/>
    <p:sldId id="275" r:id="rId6"/>
    <p:sldId id="276" r:id="rId7"/>
    <p:sldId id="260" r:id="rId8"/>
    <p:sldId id="280" r:id="rId9"/>
    <p:sldId id="262" r:id="rId10"/>
    <p:sldId id="269" r:id="rId11"/>
    <p:sldId id="270" r:id="rId12"/>
    <p:sldId id="271" r:id="rId13"/>
    <p:sldId id="264" r:id="rId14"/>
    <p:sldId id="272" r:id="rId15"/>
    <p:sldId id="283" r:id="rId16"/>
    <p:sldId id="265" r:id="rId17"/>
    <p:sldId id="282" r:id="rId18"/>
    <p:sldId id="279" r:id="rId19"/>
    <p:sldId id="278" r:id="rId20"/>
    <p:sldId id="266" r:id="rId21"/>
    <p:sldId id="2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2"/>
    <p:restoredTop sz="77257"/>
  </p:normalViewPr>
  <p:slideViewPr>
    <p:cSldViewPr snapToGrid="0" snapToObjects="1">
      <p:cViewPr varScale="1">
        <p:scale>
          <a:sx n="116" d="100"/>
          <a:sy n="116" d="100"/>
        </p:scale>
        <p:origin x="19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9E2C6-9054-DF42-8212-411233ED6A4E}" type="datetimeFigureOut">
              <a:rPr lang="en-US" smtClean="0"/>
              <a:t>7/10/17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D9ECB-6368-3443-A8D0-4D4DAC2ECCE6}" type="slidenum">
              <a:rPr lang="en-US" smtClean="0"/>
              <a:t>‹#›</a:t>
            </a:fld>
            <a:endParaRPr lang="en-US"/>
          </a:p>
        </p:txBody>
      </p:sp>
    </p:spTree>
    <p:extLst>
      <p:ext uri="{BB962C8B-B14F-4D97-AF65-F5344CB8AC3E}">
        <p14:creationId xmlns:p14="http://schemas.microsoft.com/office/powerpoint/2010/main" val="1439546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AD9ECB-6368-3443-A8D0-4D4DAC2ECCE6}" type="slidenum">
              <a:rPr lang="en-US" smtClean="0"/>
              <a:t>1</a:t>
            </a:fld>
            <a:endParaRPr lang="en-US"/>
          </a:p>
        </p:txBody>
      </p:sp>
    </p:spTree>
    <p:extLst>
      <p:ext uri="{BB962C8B-B14F-4D97-AF65-F5344CB8AC3E}">
        <p14:creationId xmlns:p14="http://schemas.microsoft.com/office/powerpoint/2010/main" val="1915566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smtClean="0">
                <a:solidFill>
                  <a:schemeClr val="tx1"/>
                </a:solidFill>
                <a:effectLst/>
                <a:latin typeface="+mn-lt"/>
                <a:ea typeface="+mn-ea"/>
                <a:cs typeface="+mn-cs"/>
              </a:rPr>
              <a:t>The first page displays the set of surveys for which the Survey Data Viewer has been deployed. I will talk about a couple of these- the Utah Water Survey is the public intercept survey conducted at grocery stores on </a:t>
            </a:r>
            <a:r>
              <a:rPr lang="en-US" sz="1200" kern="1200" dirty="0" err="1" smtClean="0">
                <a:solidFill>
                  <a:schemeClr val="tx1"/>
                </a:solidFill>
                <a:effectLst/>
                <a:latin typeface="+mn-lt"/>
                <a:ea typeface="+mn-ea"/>
                <a:cs typeface="+mn-cs"/>
              </a:rPr>
              <a:t>ipads</a:t>
            </a:r>
            <a:r>
              <a:rPr lang="en-US" sz="1200" kern="1200" dirty="0" smtClean="0">
                <a:solidFill>
                  <a:schemeClr val="tx1"/>
                </a:solidFill>
                <a:effectLst/>
                <a:latin typeface="+mn-lt"/>
                <a:ea typeface="+mn-ea"/>
                <a:cs typeface="+mn-cs"/>
              </a:rPr>
              <a:t>. The Three Creeks study was specific</a:t>
            </a:r>
            <a:r>
              <a:rPr lang="en-US" sz="1200" kern="1200" baseline="0" dirty="0" smtClean="0">
                <a:solidFill>
                  <a:schemeClr val="tx1"/>
                </a:solidFill>
                <a:effectLst/>
                <a:latin typeface="+mn-lt"/>
                <a:ea typeface="+mn-ea"/>
                <a:cs typeface="+mn-cs"/>
              </a:rPr>
              <a:t> to the neighborhoods near the confluence of three creeks to the Jordan River in SLC.</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The second web page is the results viewer interface for exploring the results of the selected survey. This consists of a panel on the left side of the screen listing the survey questions, and the main visualization panel that presents the results.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Buttons </a:t>
            </a:r>
            <a:r>
              <a:rPr lang="en-US" sz="1200" kern="1200" dirty="0" smtClean="0">
                <a:solidFill>
                  <a:schemeClr val="tx1"/>
                </a:solidFill>
                <a:effectLst/>
                <a:latin typeface="+mn-lt"/>
                <a:ea typeface="+mn-ea"/>
                <a:cs typeface="+mn-cs"/>
              </a:rPr>
              <a:t>in the Results panel allow users to select visualization options. The</a:t>
            </a:r>
            <a:r>
              <a:rPr lang="en-US" sz="1200" kern="1200" baseline="0" dirty="0" smtClean="0">
                <a:solidFill>
                  <a:schemeClr val="tx1"/>
                </a:solidFill>
                <a:effectLst/>
                <a:latin typeface="+mn-lt"/>
                <a:ea typeface="+mn-ea"/>
                <a:cs typeface="+mn-cs"/>
              </a:rPr>
              <a:t> next few slides show features and options of the viewer.</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10</a:t>
            </a:fld>
            <a:endParaRPr lang="en-US"/>
          </a:p>
        </p:txBody>
      </p:sp>
    </p:spTree>
    <p:extLst>
      <p:ext uri="{BB962C8B-B14F-4D97-AF65-F5344CB8AC3E}">
        <p14:creationId xmlns:p14="http://schemas.microsoft.com/office/powerpoint/2010/main" val="42589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smtClean="0">
                <a:solidFill>
                  <a:schemeClr val="tx1"/>
                </a:solidFill>
                <a:effectLst/>
                <a:latin typeface="+mn-lt"/>
                <a:ea typeface="+mn-ea"/>
                <a:cs typeface="+mn-cs"/>
              </a:rPr>
              <a:t>The Survey Data Viewer allows users to visualize responses in terms of the percentage of respondents falling into each response category. </a:t>
            </a:r>
          </a:p>
          <a:p>
            <a:pPr marL="171450" indent="-171450">
              <a:buFont typeface="Arial" charset="0"/>
              <a:buChar char="•"/>
            </a:pPr>
            <a:r>
              <a:rPr lang="en-US" sz="1200" kern="1200" dirty="0" smtClean="0">
                <a:solidFill>
                  <a:schemeClr val="tx1"/>
                </a:solidFill>
                <a:effectLst/>
                <a:latin typeface="+mn-lt"/>
                <a:ea typeface="+mn-ea"/>
                <a:cs typeface="+mn-cs"/>
              </a:rPr>
              <a:t>Here is a focus on the x-axis</a:t>
            </a:r>
            <a:r>
              <a:rPr lang="en-US" sz="1200" kern="1200" baseline="0" dirty="0" smtClean="0">
                <a:solidFill>
                  <a:schemeClr val="tx1"/>
                </a:solidFill>
                <a:effectLst/>
                <a:latin typeface="+mn-lt"/>
                <a:ea typeface="+mn-ea"/>
                <a:cs typeface="+mn-cs"/>
              </a:rPr>
              <a:t> with the categories labeled. </a:t>
            </a:r>
          </a:p>
          <a:p>
            <a:pPr marL="171450" indent="-171450">
              <a:buFont typeface="Arial" charset="0"/>
              <a:buChar char="•"/>
            </a:pPr>
            <a:r>
              <a:rPr lang="en-US" sz="1200" kern="1200" dirty="0" smtClean="0">
                <a:solidFill>
                  <a:schemeClr val="tx1"/>
                </a:solidFill>
                <a:effectLst/>
                <a:latin typeface="+mn-lt"/>
                <a:ea typeface="+mn-ea"/>
                <a:cs typeface="+mn-cs"/>
              </a:rPr>
              <a:t>The </a:t>
            </a:r>
            <a:r>
              <a:rPr lang="en-US" sz="1200" kern="1200" baseline="0" dirty="0" smtClean="0">
                <a:solidFill>
                  <a:schemeClr val="tx1"/>
                </a:solidFill>
                <a:effectLst/>
                <a:latin typeface="+mn-lt"/>
                <a:ea typeface="+mn-ea"/>
                <a:cs typeface="+mn-cs"/>
              </a:rPr>
              <a:t>circles are sized to indicate </a:t>
            </a:r>
            <a:r>
              <a:rPr lang="en-US" sz="1200" kern="1200" dirty="0" smtClean="0">
                <a:solidFill>
                  <a:schemeClr val="tx1"/>
                </a:solidFill>
                <a:effectLst/>
                <a:latin typeface="+mn-lt"/>
                <a:ea typeface="+mn-ea"/>
                <a:cs typeface="+mn-cs"/>
              </a:rPr>
              <a:t>the percent distribution of survey responses. The numeric percentages and total numbers are shown in the axis.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The mean data</a:t>
            </a:r>
            <a:r>
              <a:rPr lang="en-US" sz="1200" kern="1200" baseline="0" dirty="0" smtClean="0">
                <a:solidFill>
                  <a:schemeClr val="tx1"/>
                </a:solidFill>
                <a:effectLst/>
                <a:latin typeface="+mn-lt"/>
                <a:ea typeface="+mn-ea"/>
                <a:cs typeface="+mn-cs"/>
              </a:rPr>
              <a:t> view </a:t>
            </a:r>
            <a:r>
              <a:rPr lang="en-US" sz="1200" kern="1200" dirty="0" smtClean="0">
                <a:solidFill>
                  <a:schemeClr val="tx1"/>
                </a:solidFill>
                <a:effectLst/>
                <a:latin typeface="+mn-lt"/>
                <a:ea typeface="+mn-ea"/>
                <a:cs typeface="+mn-cs"/>
              </a:rPr>
              <a:t>illustrates the mean score of</a:t>
            </a:r>
            <a:r>
              <a:rPr lang="en-US" sz="1200" kern="1200" baseline="0" dirty="0" smtClean="0">
                <a:solidFill>
                  <a:schemeClr val="tx1"/>
                </a:solidFill>
                <a:effectLst/>
                <a:latin typeface="+mn-lt"/>
                <a:ea typeface="+mn-ea"/>
                <a:cs typeface="+mn-cs"/>
              </a:rPr>
              <a:t> all respondents </a:t>
            </a:r>
            <a:r>
              <a:rPr lang="en-US" sz="1200" kern="1200" dirty="0" smtClean="0">
                <a:solidFill>
                  <a:schemeClr val="tx1"/>
                </a:solidFill>
                <a:effectLst/>
                <a:latin typeface="+mn-lt"/>
                <a:ea typeface="+mn-ea"/>
                <a:cs typeface="+mn-cs"/>
              </a:rPr>
              <a:t>for a question.</a:t>
            </a:r>
            <a:r>
              <a:rPr lang="en-US" dirty="0" smtClean="0">
                <a:effectLst/>
              </a:rPr>
              <a:t> </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It may be important to explore how the geographic characteristics relate to responses.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Survey Data Viewer uses a map to illustrate spatial patterns of mean responses to survey questions.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slide shows three different views of the same question.</a:t>
            </a:r>
            <a:endParaRPr lang="en-US" sz="1200" kern="1200" dirty="0" smtClean="0">
              <a:solidFill>
                <a:schemeClr val="tx1"/>
              </a:solidFill>
              <a:effectLst/>
              <a:latin typeface="+mn-lt"/>
              <a:ea typeface="+mn-ea"/>
              <a:cs typeface="+mn-cs"/>
            </a:endParaRP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89AD9ECB-6368-3443-A8D0-4D4DAC2ECCE6}" type="slidenum">
              <a:rPr lang="en-US" smtClean="0"/>
              <a:t>11</a:t>
            </a:fld>
            <a:endParaRPr lang="en-US"/>
          </a:p>
        </p:txBody>
      </p:sp>
    </p:spTree>
    <p:extLst>
      <p:ext uri="{BB962C8B-B14F-4D97-AF65-F5344CB8AC3E}">
        <p14:creationId xmlns:p14="http://schemas.microsoft.com/office/powerpoint/2010/main" val="1879846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smtClean="0">
                <a:solidFill>
                  <a:schemeClr val="tx1"/>
                </a:solidFill>
                <a:effectLst/>
                <a:latin typeface="+mn-lt"/>
                <a:ea typeface="+mn-ea"/>
                <a:cs typeface="+mn-cs"/>
              </a:rPr>
              <a:t>When attributes of respondents are included in survey data, perspectives can be aggregated and disaggregated to understand commonalities and divisions. </a:t>
            </a:r>
          </a:p>
          <a:p>
            <a:pPr marL="171450" indent="-171450">
              <a:buFont typeface="Arial" charset="0"/>
              <a:buChar char="•"/>
            </a:pPr>
            <a:r>
              <a:rPr lang="en-US" sz="1200" kern="1200" dirty="0" smtClean="0">
                <a:solidFill>
                  <a:schemeClr val="tx1"/>
                </a:solidFill>
                <a:effectLst/>
                <a:latin typeface="+mn-lt"/>
                <a:ea typeface="+mn-ea"/>
                <a:cs typeface="+mn-cs"/>
              </a:rPr>
              <a:t>In this case,</a:t>
            </a:r>
            <a:r>
              <a:rPr lang="en-US" sz="1200" kern="1200" baseline="0" dirty="0" smtClean="0">
                <a:solidFill>
                  <a:schemeClr val="tx1"/>
                </a:solidFill>
                <a:effectLst/>
                <a:latin typeface="+mn-lt"/>
                <a:ea typeface="+mn-ea"/>
                <a:cs typeface="+mn-cs"/>
              </a:rPr>
              <a:t> we have the same question selected but divided by respondents’ age and respondents’ highest level of education.</a:t>
            </a:r>
          </a:p>
          <a:p>
            <a:pPr marL="17145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89AD9ECB-6368-3443-A8D0-4D4DAC2ECCE6}" type="slidenum">
              <a:rPr lang="en-US" smtClean="0"/>
              <a:t>12</a:t>
            </a:fld>
            <a:endParaRPr lang="en-US"/>
          </a:p>
        </p:txBody>
      </p:sp>
    </p:spTree>
    <p:extLst>
      <p:ext uri="{BB962C8B-B14F-4D97-AF65-F5344CB8AC3E}">
        <p14:creationId xmlns:p14="http://schemas.microsoft.com/office/powerpoint/2010/main" val="767155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smtClean="0">
                <a:solidFill>
                  <a:schemeClr val="tx1"/>
                </a:solidFill>
                <a:effectLst/>
                <a:latin typeface="+mn-lt"/>
                <a:ea typeface="+mn-ea"/>
                <a:cs typeface="+mn-cs"/>
              </a:rPr>
              <a:t>The Survey Data Viewer was designed to be generalizable to any quantitative survey dataset.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The only thing we need to to is create these two</a:t>
            </a:r>
            <a:r>
              <a:rPr lang="en-US" sz="1200" kern="1200" baseline="0" dirty="0" smtClean="0">
                <a:solidFill>
                  <a:schemeClr val="tx1"/>
                </a:solidFill>
                <a:effectLst/>
                <a:latin typeface="+mn-lt"/>
                <a:ea typeface="+mn-ea"/>
                <a:cs typeface="+mn-cs"/>
              </a:rPr>
              <a:t> files, which are encodings of the survey data and metadata in straightforward formats</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baseline="0" dirty="0" smtClean="0">
                <a:solidFill>
                  <a:schemeClr val="tx1"/>
                </a:solidFill>
                <a:effectLst/>
                <a:latin typeface="+mn-lt"/>
                <a:ea typeface="+mn-ea"/>
                <a:cs typeface="+mn-cs"/>
              </a:rPr>
              <a:t>Once these are formatted, it is simple to deploy a new survey, which we have done </a:t>
            </a:r>
            <a:r>
              <a:rPr lang="en-US" sz="1200" kern="1200" baseline="0" dirty="0" smtClean="0">
                <a:solidFill>
                  <a:schemeClr val="tx1"/>
                </a:solidFill>
                <a:effectLst/>
                <a:latin typeface="+mn-lt"/>
                <a:ea typeface="+mn-ea"/>
                <a:cs typeface="+mn-cs"/>
              </a:rPr>
              <a:t>for several surveys created under the iUTAH umbrella.</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13</a:t>
            </a:fld>
            <a:endParaRPr lang="en-US"/>
          </a:p>
        </p:txBody>
      </p:sp>
    </p:spTree>
    <p:extLst>
      <p:ext uri="{BB962C8B-B14F-4D97-AF65-F5344CB8AC3E}">
        <p14:creationId xmlns:p14="http://schemas.microsoft.com/office/powerpoint/2010/main" val="2119930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 can the survey data viewer</a:t>
            </a:r>
            <a:r>
              <a:rPr lang="en-US" sz="1200" kern="1200" baseline="0" dirty="0" smtClean="0">
                <a:solidFill>
                  <a:schemeClr val="tx1"/>
                </a:solidFill>
                <a:effectLst/>
                <a:latin typeface="+mn-lt"/>
                <a:ea typeface="+mn-ea"/>
                <a:cs typeface="+mn-cs"/>
              </a:rPr>
              <a:t> be used?</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ability to visually explore these data and quickly interact with the results has helped launch further investigation into some unexpected results of the </a:t>
            </a:r>
            <a:r>
              <a:rPr lang="en-US" sz="1200" kern="1200" dirty="0" smtClean="0">
                <a:solidFill>
                  <a:schemeClr val="tx1"/>
                </a:solidFill>
                <a:effectLst/>
                <a:latin typeface="+mn-lt"/>
                <a:ea typeface="+mn-ea"/>
                <a:cs typeface="+mn-cs"/>
              </a:rPr>
              <a:t>Utah Water</a:t>
            </a:r>
            <a:r>
              <a:rPr lang="en-US" sz="1200" kern="1200" baseline="0" dirty="0" smtClean="0">
                <a:solidFill>
                  <a:schemeClr val="tx1"/>
                </a:solidFill>
                <a:effectLst/>
                <a:latin typeface="+mn-lt"/>
                <a:ea typeface="+mn-ea"/>
                <a:cs typeface="+mn-cs"/>
              </a:rPr>
              <a:t> Survey.</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a:t>
            </a:r>
            <a:r>
              <a:rPr lang="en-US" sz="1200" kern="1200" baseline="0" dirty="0" smtClean="0">
                <a:solidFill>
                  <a:schemeClr val="tx1"/>
                </a:solidFill>
                <a:effectLst/>
                <a:latin typeface="+mn-lt"/>
                <a:ea typeface="+mn-ea"/>
                <a:cs typeface="+mn-cs"/>
              </a:rPr>
              <a:t> is an example- </a:t>
            </a:r>
            <a:r>
              <a:rPr lang="en-US" sz="1200" kern="1200" dirty="0" smtClean="0">
                <a:solidFill>
                  <a:schemeClr val="tx1"/>
                </a:solidFill>
                <a:effectLst/>
                <a:latin typeface="+mn-lt"/>
                <a:ea typeface="+mn-ea"/>
                <a:cs typeface="+mn-cs"/>
              </a:rPr>
              <a:t>participants with</a:t>
            </a:r>
            <a:r>
              <a:rPr lang="en-US" sz="1200" kern="1200" baseline="0" dirty="0" smtClean="0">
                <a:solidFill>
                  <a:schemeClr val="tx1"/>
                </a:solidFill>
                <a:effectLst/>
                <a:latin typeface="+mn-lt"/>
                <a:ea typeface="+mn-ea"/>
                <a:cs typeface="+mn-cs"/>
              </a:rPr>
              <a:t> ties to farming </a:t>
            </a:r>
            <a:r>
              <a:rPr lang="en-US" sz="1200" kern="1200" dirty="0" smtClean="0">
                <a:solidFill>
                  <a:schemeClr val="tx1"/>
                </a:solidFill>
                <a:effectLst/>
                <a:latin typeface="+mn-lt"/>
                <a:ea typeface="+mn-ea"/>
                <a:cs typeface="+mn-cs"/>
              </a:rPr>
              <a:t>were less concerned about climate change and air pollution than those without farm </a:t>
            </a:r>
            <a:r>
              <a:rPr lang="en-US" sz="1200" kern="1200" dirty="0" smtClean="0">
                <a:solidFill>
                  <a:schemeClr val="tx1"/>
                </a:solidFill>
                <a:effectLst/>
                <a:latin typeface="+mn-lt"/>
                <a:ea typeface="+mn-ea"/>
                <a:cs typeface="+mn-cs"/>
              </a:rPr>
              <a:t>ties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can be seen in the circles</a:t>
            </a:r>
            <a:r>
              <a:rPr lang="en-US" sz="1200" kern="1200" baseline="0" dirty="0" smtClean="0">
                <a:solidFill>
                  <a:schemeClr val="tx1"/>
                </a:solidFill>
                <a:effectLst/>
                <a:latin typeface="+mn-lt"/>
                <a:ea typeface="+mn-ea"/>
                <a:cs typeface="+mn-cs"/>
              </a:rPr>
              <a:t> in percentage view- it is also observed in the mean score view.</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14</a:t>
            </a:fld>
            <a:endParaRPr lang="en-US"/>
          </a:p>
        </p:txBody>
      </p:sp>
    </p:spTree>
    <p:extLst>
      <p:ext uri="{BB962C8B-B14F-4D97-AF65-F5344CB8AC3E}">
        <p14:creationId xmlns:p14="http://schemas.microsoft.com/office/powerpoint/2010/main" val="911234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 can the survey data viewer</a:t>
            </a:r>
            <a:r>
              <a:rPr lang="en-US" sz="1200" kern="1200" baseline="0" dirty="0" smtClean="0">
                <a:solidFill>
                  <a:schemeClr val="tx1"/>
                </a:solidFill>
                <a:effectLst/>
                <a:latin typeface="+mn-lt"/>
                <a:ea typeface="+mn-ea"/>
                <a:cs typeface="+mn-cs"/>
              </a:rPr>
              <a:t> be used?</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For the Three Creeks/Jordan River survey,</a:t>
            </a:r>
            <a:r>
              <a:rPr lang="en-US" sz="1200" b="0" i="0" kern="1200" baseline="0" dirty="0" smtClean="0">
                <a:solidFill>
                  <a:schemeClr val="tx1"/>
                </a:solidFill>
                <a:effectLst/>
                <a:latin typeface="+mn-lt"/>
                <a:ea typeface="+mn-ea"/>
                <a:cs typeface="+mn-cs"/>
              </a:rPr>
              <a:t> i</a:t>
            </a:r>
            <a:r>
              <a:rPr lang="en-US" sz="1200" b="0" i="0" kern="1200" dirty="0" smtClean="0">
                <a:solidFill>
                  <a:schemeClr val="tx1"/>
                </a:solidFill>
                <a:effectLst/>
                <a:latin typeface="+mn-lt"/>
                <a:ea typeface="+mn-ea"/>
                <a:cs typeface="+mn-cs"/>
              </a:rPr>
              <a:t>t has been shared in community meetings with neighborhood council groups to show the data and to answer questions. The</a:t>
            </a:r>
            <a:r>
              <a:rPr lang="en-US" sz="1200" b="0" i="0" kern="1200" baseline="0" dirty="0" smtClean="0">
                <a:solidFill>
                  <a:schemeClr val="tx1"/>
                </a:solidFill>
                <a:effectLst/>
                <a:latin typeface="+mn-lt"/>
                <a:ea typeface="+mn-ea"/>
                <a:cs typeface="+mn-cs"/>
              </a:rPr>
              <a:t> viewer was used as a </a:t>
            </a:r>
            <a:r>
              <a:rPr lang="en-US" sz="1200" b="0" i="0" kern="1200" dirty="0" smtClean="0">
                <a:solidFill>
                  <a:schemeClr val="tx1"/>
                </a:solidFill>
                <a:effectLst/>
                <a:latin typeface="+mn-lt"/>
                <a:ea typeface="+mn-ea"/>
                <a:cs typeface="+mn-cs"/>
              </a:rPr>
              <a:t>tool that facilitated</a:t>
            </a:r>
            <a:r>
              <a:rPr lang="en-US" sz="1200" b="0" i="0" kern="1200" baseline="0" dirty="0" smtClean="0">
                <a:solidFill>
                  <a:schemeClr val="tx1"/>
                </a:solidFill>
                <a:effectLst/>
                <a:latin typeface="+mn-lt"/>
                <a:ea typeface="+mn-ea"/>
                <a:cs typeface="+mn-cs"/>
              </a:rPr>
              <a:t> discussions. </a:t>
            </a:r>
            <a:r>
              <a:rPr lang="en-US" sz="1200" b="0" i="0" kern="1200" dirty="0" smtClean="0">
                <a:solidFill>
                  <a:schemeClr val="tx1"/>
                </a:solidFill>
                <a:effectLst/>
                <a:latin typeface="+mn-lt"/>
                <a:ea typeface="+mn-ea"/>
                <a:cs typeface="+mn-cs"/>
              </a:rPr>
              <a:t>As part of this process, SLC parks were able to gage public interest in developing</a:t>
            </a:r>
            <a:r>
              <a:rPr lang="en-US" sz="1200" b="0" i="0" kern="1200" baseline="0" dirty="0" smtClean="0">
                <a:solidFill>
                  <a:schemeClr val="tx1"/>
                </a:solidFill>
                <a:effectLst/>
                <a:latin typeface="+mn-lt"/>
                <a:ea typeface="+mn-ea"/>
                <a:cs typeface="+mn-cs"/>
              </a:rPr>
              <a:t> a river park, which led to a Community Development Block Grant. The features planned for implementation have strong support from survey respondents, as shown here in the Survey Data Viewer.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15</a:t>
            </a:fld>
            <a:endParaRPr lang="en-US"/>
          </a:p>
        </p:txBody>
      </p:sp>
    </p:spTree>
    <p:extLst>
      <p:ext uri="{BB962C8B-B14F-4D97-AF65-F5344CB8AC3E}">
        <p14:creationId xmlns:p14="http://schemas.microsoft.com/office/powerpoint/2010/main" val="52116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Decisions that you make early in data collection will either enable or constrain</a:t>
            </a:r>
            <a:r>
              <a:rPr lang="en-US" baseline="0" dirty="0" smtClean="0">
                <a:effectLst/>
              </a:rPr>
              <a:t> what you can do with the data once you have them. You may plan for the data to be inaccessible OR with lack of planning and consideration for data sharing and availability you may inadvertently make data inaccessible. </a:t>
            </a:r>
            <a:endParaRPr lang="en-US" dirty="0" smtClean="0">
              <a:effectLst/>
            </a:endParaRPr>
          </a:p>
          <a:p>
            <a:r>
              <a:rPr lang="en-US" dirty="0" smtClean="0">
                <a:effectLst/>
              </a:rPr>
              <a:t>If it falls somewhere that you don’t want</a:t>
            </a:r>
            <a:r>
              <a:rPr lang="en-US" baseline="0" dirty="0" smtClean="0">
                <a:effectLst/>
              </a:rPr>
              <a:t> it to be, you may need to re-design your study so that it meets goals or requirements for data sharing.</a:t>
            </a:r>
          </a:p>
          <a:p>
            <a:endParaRPr lang="en-US" baseline="0" dirty="0" smtClean="0">
              <a:effectLst/>
            </a:endParaRPr>
          </a:p>
          <a:p>
            <a:r>
              <a:rPr lang="en-US" baseline="0" dirty="0" smtClean="0">
                <a:effectLst/>
              </a:rPr>
              <a:t>If you’re careful, it can open up opportunities such as online data interaction.</a:t>
            </a:r>
          </a:p>
          <a:p>
            <a:endParaRPr lang="en-US" dirty="0" smtClean="0"/>
          </a:p>
          <a:p>
            <a:r>
              <a:rPr lang="en-US" sz="1200" kern="1200" dirty="0" smtClean="0">
                <a:solidFill>
                  <a:schemeClr val="tx1"/>
                </a:solidFill>
                <a:effectLst/>
                <a:latin typeface="+mn-lt"/>
                <a:ea typeface="+mn-ea"/>
                <a:cs typeface="+mn-cs"/>
              </a:rPr>
              <a:t>Establishing management processes for such data diversity not only requires new infrastructural mechanisms, but constructive dialogue to build respect and open-mindedness.</a:t>
            </a:r>
            <a:r>
              <a:rPr lang="en-US" dirty="0" smtClean="0">
                <a:effectLst/>
              </a:rPr>
              <a:t> </a:t>
            </a:r>
          </a:p>
          <a:p>
            <a:endParaRPr lang="en-US" dirty="0" smtClean="0">
              <a:effectLst/>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16</a:t>
            </a:fld>
            <a:endParaRPr lang="en-US"/>
          </a:p>
        </p:txBody>
      </p:sp>
    </p:spTree>
    <p:extLst>
      <p:ext uri="{BB962C8B-B14F-4D97-AF65-F5344CB8AC3E}">
        <p14:creationId xmlns:p14="http://schemas.microsoft.com/office/powerpoint/2010/main" val="1884869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a:t>
            </a:r>
          </a:p>
          <a:p>
            <a:endParaRPr lang="en-US" dirty="0" smtClean="0"/>
          </a:p>
          <a:p>
            <a:r>
              <a:rPr lang="en-US" dirty="0" smtClean="0"/>
              <a:t>The methodology developed to classify social water science data to better understand implications for data management and </a:t>
            </a:r>
          </a:p>
          <a:p>
            <a:r>
              <a:rPr lang="en-US" dirty="0" smtClean="0"/>
              <a:t>Interactive tools to provide broad access to survey data are </a:t>
            </a:r>
          </a:p>
          <a:p>
            <a:endParaRPr lang="en-US" dirty="0" smtClean="0"/>
          </a:p>
          <a:p>
            <a:r>
              <a:rPr lang="en-US" dirty="0" smtClean="0"/>
              <a:t>Important</a:t>
            </a:r>
            <a:r>
              <a:rPr lang="en-US" baseline="0" dirty="0" smtClean="0"/>
              <a:t> outcomes of the iUTAH project </a:t>
            </a:r>
            <a:endParaRPr lang="en-US" dirty="0" smtClean="0"/>
          </a:p>
          <a:p>
            <a:endParaRPr lang="en-US" dirty="0" smtClean="0"/>
          </a:p>
          <a:p>
            <a:r>
              <a:rPr lang="en-US" dirty="0" smtClean="0"/>
              <a:t>As they contribute to improving understanding of and access to data collected in studies of human-natural systems</a:t>
            </a:r>
          </a:p>
          <a:p>
            <a:endParaRPr lang="en-US" dirty="0" smtClean="0">
              <a:effectLst/>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17</a:t>
            </a:fld>
            <a:endParaRPr lang="en-US"/>
          </a:p>
        </p:txBody>
      </p:sp>
    </p:spTree>
    <p:extLst>
      <p:ext uri="{BB962C8B-B14F-4D97-AF65-F5344CB8AC3E}">
        <p14:creationId xmlns:p14="http://schemas.microsoft.com/office/powerpoint/2010/main" val="2096535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GITHUB</a:t>
            </a:r>
            <a:endParaRPr lang="en-US" dirty="0"/>
          </a:p>
        </p:txBody>
      </p:sp>
      <p:sp>
        <p:nvSpPr>
          <p:cNvPr id="4" name="Slide Number Placeholder 3"/>
          <p:cNvSpPr>
            <a:spLocks noGrp="1"/>
          </p:cNvSpPr>
          <p:nvPr>
            <p:ph type="sldNum" sz="quarter" idx="10"/>
          </p:nvPr>
        </p:nvSpPr>
        <p:spPr/>
        <p:txBody>
          <a:bodyPr/>
          <a:lstStyle/>
          <a:p>
            <a:fld id="{89AD9ECB-6368-3443-A8D0-4D4DAC2ECCE6}" type="slidenum">
              <a:rPr lang="en-US" smtClean="0"/>
              <a:t>18</a:t>
            </a:fld>
            <a:endParaRPr lang="en-US"/>
          </a:p>
        </p:txBody>
      </p:sp>
    </p:spTree>
    <p:extLst>
      <p:ext uri="{BB962C8B-B14F-4D97-AF65-F5344CB8AC3E}">
        <p14:creationId xmlns:p14="http://schemas.microsoft.com/office/powerpoint/2010/main" val="1951375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Viewer Supports</a:t>
            </a:r>
            <a:r>
              <a:rPr lang="en-US" sz="1200" kern="1200" baseline="0" dirty="0" smtClean="0">
                <a:solidFill>
                  <a:schemeClr val="tx1"/>
                </a:solidFill>
                <a:effectLst/>
                <a:latin typeface="+mn-lt"/>
                <a:ea typeface="+mn-ea"/>
                <a:cs typeface="+mn-cs"/>
              </a:rPr>
              <a:t> different types of questions:</a:t>
            </a:r>
          </a:p>
          <a:p>
            <a:pPr marL="171450" indent="-171450">
              <a:buFont typeface="Arial" charset="0"/>
              <a:buChar char="•"/>
            </a:pPr>
            <a:r>
              <a:rPr lang="en-US" sz="1200" kern="1200" baseline="0" dirty="0" smtClean="0">
                <a:solidFill>
                  <a:schemeClr val="tx1"/>
                </a:solidFill>
                <a:effectLst/>
                <a:latin typeface="+mn-lt"/>
                <a:ea typeface="+mn-ea"/>
                <a:cs typeface="+mn-cs"/>
              </a:rPr>
              <a:t>Likert style questions- results that span a scale </a:t>
            </a:r>
          </a:p>
          <a:p>
            <a:pPr marL="171450" indent="-171450">
              <a:buFont typeface="Arial" charset="0"/>
              <a:buChar char="•"/>
            </a:pPr>
            <a:r>
              <a:rPr lang="en-US" sz="1200" kern="1200" baseline="0" dirty="0" smtClean="0">
                <a:solidFill>
                  <a:schemeClr val="tx1"/>
                </a:solidFill>
                <a:effectLst/>
                <a:latin typeface="+mn-lt"/>
                <a:ea typeface="+mn-ea"/>
                <a:cs typeface="+mn-cs"/>
              </a:rPr>
              <a:t>Question types: unidirectional, bidirectional, categorical</a:t>
            </a:r>
          </a:p>
          <a:p>
            <a:pPr marL="171450" indent="-171450">
              <a:buFont typeface="Arial" charset="0"/>
              <a:buChar char="•"/>
            </a:pPr>
            <a:r>
              <a:rPr lang="en-US" sz="1200" kern="1200" baseline="0" dirty="0" smtClean="0">
                <a:solidFill>
                  <a:schemeClr val="tx1"/>
                </a:solidFill>
                <a:effectLst/>
                <a:latin typeface="+mn-lt"/>
                <a:ea typeface="+mn-ea"/>
                <a:cs typeface="+mn-cs"/>
              </a:rPr>
              <a:t>Supports ‘nested questions’ or questions with similar structure. These questions may be viewed simultaneously to compare responses.</a:t>
            </a:r>
          </a:p>
        </p:txBody>
      </p:sp>
      <p:sp>
        <p:nvSpPr>
          <p:cNvPr id="4" name="Slide Number Placeholder 3"/>
          <p:cNvSpPr>
            <a:spLocks noGrp="1"/>
          </p:cNvSpPr>
          <p:nvPr>
            <p:ph type="sldNum" sz="quarter" idx="10"/>
          </p:nvPr>
        </p:nvSpPr>
        <p:spPr/>
        <p:txBody>
          <a:bodyPr/>
          <a:lstStyle/>
          <a:p>
            <a:fld id="{89AD9ECB-6368-3443-A8D0-4D4DAC2ECCE6}" type="slidenum">
              <a:rPr lang="en-US" smtClean="0"/>
              <a:t>19</a:t>
            </a:fld>
            <a:endParaRPr lang="en-US"/>
          </a:p>
        </p:txBody>
      </p:sp>
    </p:spTree>
    <p:extLst>
      <p:ext uri="{BB962C8B-B14F-4D97-AF65-F5344CB8AC3E}">
        <p14:creationId xmlns:p14="http://schemas.microsoft.com/office/powerpoint/2010/main" val="1455082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iUTAH: aims </a:t>
            </a:r>
            <a:r>
              <a:rPr lang="en-US" sz="1200" kern="1200" dirty="0" smtClean="0">
                <a:solidFill>
                  <a:schemeClr val="tx1"/>
                </a:solidFill>
                <a:effectLst/>
                <a:latin typeface="+mn-lt"/>
                <a:ea typeface="+mn-ea"/>
                <a:cs typeface="+mn-cs"/>
              </a:rPr>
              <a:t>to capture and integrate information about the human and natural aspects of water resources within the state of </a:t>
            </a:r>
            <a:r>
              <a:rPr lang="en-US" sz="1200" kern="1200" dirty="0" smtClean="0">
                <a:solidFill>
                  <a:schemeClr val="tx1"/>
                </a:solidFill>
                <a:effectLst/>
                <a:latin typeface="+mn-lt"/>
                <a:ea typeface="+mn-ea"/>
                <a:cs typeface="+mn-cs"/>
              </a:rPr>
              <a:t>Utah</a:t>
            </a:r>
          </a:p>
          <a:p>
            <a:pPr marL="171450" indent="-171450">
              <a:buFont typeface="Arial" charset="0"/>
              <a:buChar char="•"/>
            </a:pPr>
            <a:r>
              <a:rPr lang="en-US" sz="1200" kern="1200" baseline="0" dirty="0" smtClean="0">
                <a:solidFill>
                  <a:schemeClr val="tx1"/>
                </a:solidFill>
                <a:effectLst/>
                <a:latin typeface="+mn-lt"/>
                <a:ea typeface="+mn-ea"/>
                <a:cs typeface="+mn-cs"/>
              </a:rPr>
              <a:t>I’m not a social scientist, I’m an engineer and a data manager, so I’m concerned about how we handle, support, and integrate data collected as part this socio-hydrologic project. </a:t>
            </a:r>
          </a:p>
          <a:p>
            <a:pPr marL="171450" indent="-171450">
              <a:buFont typeface="Arial" charset="0"/>
              <a:buChar char="•"/>
            </a:pPr>
            <a:endParaRPr lang="en-US" sz="1200" kern="1200" dirty="0" smtClean="0">
              <a:solidFill>
                <a:schemeClr val="tx1"/>
              </a:solidFill>
              <a:effectLst/>
              <a:latin typeface="+mn-lt"/>
              <a:ea typeface="+mn-ea"/>
              <a:cs typeface="+mn-cs"/>
            </a:endParaRPr>
          </a:p>
          <a:p>
            <a:pPr marL="171450" indent="-171450">
              <a:buFont typeface="Arial" charset="0"/>
              <a:buChar char="•"/>
            </a:pPr>
            <a:r>
              <a:rPr lang="en-US" dirty="0" smtClean="0"/>
              <a:t>We started working with social scientists and</a:t>
            </a:r>
            <a:r>
              <a:rPr lang="en-US" baseline="0" dirty="0" smtClean="0"/>
              <a:t> data types that we as data management team thought that we could better support and better provide access to.</a:t>
            </a:r>
          </a:p>
          <a:p>
            <a:pPr marL="171450" indent="-171450">
              <a:buFont typeface="Arial" charset="0"/>
              <a:buChar char="•"/>
            </a:pPr>
            <a:r>
              <a:rPr lang="en-US" baseline="0" dirty="0" smtClean="0"/>
              <a:t>Needed to raise the bar of understanding for social scientists and hydrologists working together to understand the types of data and the implications for data access, visualization and management.</a:t>
            </a:r>
          </a:p>
          <a:p>
            <a:r>
              <a:rPr lang="en-US" sz="1200" kern="1200" dirty="0" smtClean="0">
                <a:solidFill>
                  <a:schemeClr val="tx1"/>
                </a:solidFill>
                <a:effectLst/>
                <a:latin typeface="+mn-lt"/>
                <a:ea typeface="+mn-ea"/>
                <a:cs typeface="+mn-cs"/>
              </a:rPr>
              <a:t>iUTAH </a:t>
            </a:r>
            <a:r>
              <a:rPr lang="en-US" sz="1200" kern="1200" dirty="0" smtClean="0">
                <a:solidFill>
                  <a:schemeClr val="tx1"/>
                </a:solidFill>
                <a:effectLst/>
                <a:latin typeface="+mn-lt"/>
                <a:ea typeface="+mn-ea"/>
                <a:cs typeface="+mn-cs"/>
              </a:rPr>
              <a:t>has faced and addressed data sharing and publication challenges across biophysical and social sciences.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89AD9ECB-6368-3443-A8D0-4D4DAC2ECCE6}" type="slidenum">
              <a:rPr lang="en-US" smtClean="0"/>
              <a:t>2</a:t>
            </a:fld>
            <a:endParaRPr lang="en-US"/>
          </a:p>
        </p:txBody>
      </p:sp>
    </p:spTree>
    <p:extLst>
      <p:ext uri="{BB962C8B-B14F-4D97-AF65-F5344CB8AC3E}">
        <p14:creationId xmlns:p14="http://schemas.microsoft.com/office/powerpoint/2010/main" val="1476930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We’ve been working</a:t>
            </a:r>
            <a:r>
              <a:rPr lang="en-US" sz="1200" kern="1200" baseline="0" dirty="0" smtClean="0">
                <a:solidFill>
                  <a:schemeClr val="tx1"/>
                </a:solidFill>
                <a:effectLst/>
                <a:latin typeface="+mn-lt"/>
                <a:ea typeface="+mn-ea"/>
                <a:cs typeface="+mn-cs"/>
              </a:rPr>
              <a:t> to better understand the types of social water science data. One way we’ve done this is by examining at the scales.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iUTAH, we are collecting and generating social science data at multiple scales of the water system- from individual, household, and neighborhood levels up to municipality, water district, watershed, state, and federal levels. The types of data that are collected may vary between scales.</a:t>
            </a:r>
          </a:p>
        </p:txBody>
      </p:sp>
      <p:sp>
        <p:nvSpPr>
          <p:cNvPr id="4" name="Slide Number Placeholder 3"/>
          <p:cNvSpPr>
            <a:spLocks noGrp="1"/>
          </p:cNvSpPr>
          <p:nvPr>
            <p:ph type="sldNum" sz="quarter" idx="10"/>
          </p:nvPr>
        </p:nvSpPr>
        <p:spPr/>
        <p:txBody>
          <a:bodyPr/>
          <a:lstStyle/>
          <a:p>
            <a:fld id="{89AD9ECB-6368-3443-A8D0-4D4DAC2ECCE6}" type="slidenum">
              <a:rPr lang="en-US" smtClean="0"/>
              <a:t>20</a:t>
            </a:fld>
            <a:endParaRPr lang="en-US"/>
          </a:p>
        </p:txBody>
      </p:sp>
    </p:spTree>
    <p:extLst>
      <p:ext uri="{BB962C8B-B14F-4D97-AF65-F5344CB8AC3E}">
        <p14:creationId xmlns:p14="http://schemas.microsoft.com/office/powerpoint/2010/main" val="1406904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smtClean="0">
                <a:solidFill>
                  <a:schemeClr val="tx1"/>
                </a:solidFill>
                <a:effectLst/>
                <a:latin typeface="+mn-lt"/>
                <a:ea typeface="+mn-ea"/>
                <a:cs typeface="+mn-cs"/>
              </a:rPr>
              <a:t>Increased recognition that</a:t>
            </a:r>
            <a:r>
              <a:rPr lang="en-US" sz="1200" kern="1200" baseline="0" dirty="0" smtClean="0">
                <a:solidFill>
                  <a:schemeClr val="tx1"/>
                </a:solidFill>
                <a:effectLst/>
                <a:latin typeface="+mn-lt"/>
                <a:ea typeface="+mn-ea"/>
                <a:cs typeface="+mn-cs"/>
              </a:rPr>
              <a:t> social science must be incorporated into studies of the natural systems- hence ‘socio-hydrology’. </a:t>
            </a:r>
          </a:p>
          <a:p>
            <a:pPr marL="171450" indent="-171450">
              <a:buFont typeface="Arial" charset="0"/>
              <a:buChar char="•"/>
            </a:pPr>
            <a:r>
              <a:rPr lang="en-US" sz="1200" kern="1200" baseline="0" dirty="0" smtClean="0">
                <a:solidFill>
                  <a:schemeClr val="tx1"/>
                </a:solidFill>
                <a:effectLst/>
                <a:latin typeface="+mn-lt"/>
                <a:ea typeface="+mn-ea"/>
                <a:cs typeface="+mn-cs"/>
              </a:rPr>
              <a:t>I’m not a social scientist, I’m an engineer and a data manager, so I’m concerned about how we handle, support, and integrate data collected as part of socio-hydrology studies. </a:t>
            </a:r>
            <a:endParaRPr lang="en-US" sz="1200" kern="1200" dirty="0" smtClean="0">
              <a:solidFill>
                <a:schemeClr val="tx1"/>
              </a:solidFill>
              <a:effectLst/>
              <a:latin typeface="+mn-lt"/>
              <a:ea typeface="+mn-ea"/>
              <a:cs typeface="+mn-cs"/>
            </a:endParaRPr>
          </a:p>
          <a:p>
            <a:pPr marL="171450" indent="-171450">
              <a:buFont typeface="Arial" charset="0"/>
              <a:buChar char="•"/>
            </a:pPr>
            <a:r>
              <a:rPr lang="en-US" dirty="0" smtClean="0"/>
              <a:t>We started working with social scientists and</a:t>
            </a:r>
            <a:r>
              <a:rPr lang="en-US" baseline="0" dirty="0" smtClean="0"/>
              <a:t> data types that we as data management team thought that we could better support and better provide access to.</a:t>
            </a:r>
          </a:p>
          <a:p>
            <a:pPr marL="171450" indent="-171450">
              <a:buFont typeface="Arial" charset="0"/>
              <a:buChar char="•"/>
            </a:pPr>
            <a:r>
              <a:rPr lang="en-US" baseline="0" dirty="0" smtClean="0"/>
              <a:t>Needed to raise the bar of understanding for social scientists and hydrologists working together to understand the types of data and the implications for data access, visualization and management.</a:t>
            </a:r>
          </a:p>
        </p:txBody>
      </p:sp>
      <p:sp>
        <p:nvSpPr>
          <p:cNvPr id="4" name="Slide Number Placeholder 3"/>
          <p:cNvSpPr>
            <a:spLocks noGrp="1"/>
          </p:cNvSpPr>
          <p:nvPr>
            <p:ph type="sldNum" sz="quarter" idx="10"/>
          </p:nvPr>
        </p:nvSpPr>
        <p:spPr/>
        <p:txBody>
          <a:bodyPr/>
          <a:lstStyle/>
          <a:p>
            <a:fld id="{89AD9ECB-6368-3443-A8D0-4D4DAC2ECCE6}" type="slidenum">
              <a:rPr lang="en-US" smtClean="0"/>
              <a:t>21</a:t>
            </a:fld>
            <a:endParaRPr lang="en-US"/>
          </a:p>
        </p:txBody>
      </p:sp>
    </p:spTree>
    <p:extLst>
      <p:ext uri="{BB962C8B-B14F-4D97-AF65-F5344CB8AC3E}">
        <p14:creationId xmlns:p14="http://schemas.microsoft.com/office/powerpoint/2010/main" val="1317865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a:t>
            </a:r>
            <a:r>
              <a:rPr lang="en-US" baseline="0" dirty="0" smtClean="0"/>
              <a:t> ‘social water science data’ as any information representing human aspects of a water system and considered dimensions to organize and better understand these data types. On this slide, I’ll define these dimensions, and then we’ll go through some examples.</a:t>
            </a:r>
            <a:endParaRPr lang="en-US" dirty="0" smtClean="0"/>
          </a:p>
          <a:p>
            <a:pPr marL="228600" indent="-228600">
              <a:buFont typeface="+mj-lt"/>
              <a:buAutoNum type="arabicPeriod"/>
            </a:pPr>
            <a:r>
              <a:rPr lang="en-US" sz="1200" kern="1200" dirty="0" smtClean="0">
                <a:solidFill>
                  <a:schemeClr val="tx1"/>
                </a:solidFill>
                <a:effectLst/>
                <a:latin typeface="+mn-lt"/>
                <a:ea typeface="+mn-ea"/>
                <a:cs typeface="+mn-cs"/>
              </a:rPr>
              <a:t>HUMAN SUBJECTS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Human subjects research involves obtaining data from people or about people. Collection and management of these data require approval from an independent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review to ensure that the rights of human research subjects are protected. On the other hand, some social</a:t>
            </a:r>
            <a:r>
              <a:rPr lang="en-US" sz="1200" kern="1200" baseline="0" dirty="0" smtClean="0">
                <a:solidFill>
                  <a:schemeClr val="tx1"/>
                </a:solidFill>
                <a:effectLst/>
                <a:latin typeface="+mn-lt"/>
                <a:ea typeface="+mn-ea"/>
                <a:cs typeface="+mn-cs"/>
              </a:rPr>
              <a:t> water science data do not directly involve human subjects.</a:t>
            </a:r>
            <a:endParaRPr lang="en-US" dirty="0" smtClean="0">
              <a:effectLst/>
            </a:endParaRPr>
          </a:p>
          <a:p>
            <a:pPr marL="228600" indent="-228600">
              <a:buFont typeface="+mj-lt"/>
              <a:buAutoNum type="arabicPeriod"/>
            </a:pPr>
            <a:r>
              <a:rPr lang="en-US" sz="1200" kern="1200" dirty="0" smtClean="0">
                <a:solidFill>
                  <a:schemeClr val="tx1"/>
                </a:solidFill>
                <a:effectLst/>
                <a:latin typeface="+mn-lt"/>
                <a:ea typeface="+mn-ea"/>
                <a:cs typeface="+mn-cs"/>
              </a:rPr>
              <a:t>PRIMARY/SECONDARY: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Primary research involves the collection of new data while data obtained or compiled previously by someone else are considered secondary. </a:t>
            </a:r>
          </a:p>
          <a:p>
            <a:pPr marL="228600" indent="-228600">
              <a:buFont typeface="+mj-lt"/>
              <a:buAutoNum type="arabicPeriod"/>
            </a:pPr>
            <a:r>
              <a:rPr lang="en-US" sz="1200" kern="1200" dirty="0" smtClean="0">
                <a:solidFill>
                  <a:schemeClr val="tx1"/>
                </a:solidFill>
                <a:effectLst/>
                <a:latin typeface="+mn-lt"/>
                <a:ea typeface="+mn-ea"/>
                <a:cs typeface="+mn-cs"/>
              </a:rPr>
              <a:t>RESTRICTED: Sometimes the use of data is restricted or controlled by an entity beyond the researcher. This</a:t>
            </a:r>
            <a:r>
              <a:rPr lang="en-US" sz="1200" kern="1200" baseline="0" dirty="0" smtClean="0">
                <a:solidFill>
                  <a:schemeClr val="tx1"/>
                </a:solidFill>
                <a:effectLst/>
                <a:latin typeface="+mn-lt"/>
                <a:ea typeface="+mn-ea"/>
                <a:cs typeface="+mn-cs"/>
              </a:rPr>
              <a:t> may be to </a:t>
            </a:r>
            <a:r>
              <a:rPr lang="en-US" sz="1200" kern="1200" dirty="0" smtClean="0">
                <a:solidFill>
                  <a:schemeClr val="tx1"/>
                </a:solidFill>
                <a:effectLst/>
                <a:latin typeface="+mn-lt"/>
                <a:ea typeface="+mn-ea"/>
                <a:cs typeface="+mn-cs"/>
              </a:rPr>
              <a:t>protect the identities of human subjects. Other datasets may be subject to licensing, copyright, or use agreements from data sources that prohibit the general distribution. Restricted is inside</a:t>
            </a:r>
            <a:r>
              <a:rPr lang="en-US" sz="1200" kern="1200" baseline="0" dirty="0" smtClean="0">
                <a:solidFill>
                  <a:schemeClr val="tx1"/>
                </a:solidFill>
                <a:effectLst/>
                <a:latin typeface="+mn-lt"/>
                <a:ea typeface="+mn-ea"/>
                <a:cs typeface="+mn-cs"/>
              </a:rPr>
              <a:t> the circle, unrestricted are outside of the circle.</a:t>
            </a:r>
          </a:p>
          <a:p>
            <a:r>
              <a:rPr lang="en-US" sz="1200" kern="1200" baseline="0" dirty="0" smtClean="0">
                <a:solidFill>
                  <a:schemeClr val="tx1"/>
                </a:solidFill>
                <a:effectLst/>
                <a:latin typeface="+mn-lt"/>
                <a:ea typeface="+mn-ea"/>
                <a:cs typeface="+mn-cs"/>
              </a:rPr>
              <a:t>So we have these three dimensions, which we used to organize data.</a:t>
            </a:r>
            <a:endParaRPr lang="en-US" dirty="0"/>
          </a:p>
        </p:txBody>
      </p:sp>
      <p:sp>
        <p:nvSpPr>
          <p:cNvPr id="4" name="Slide Number Placeholder 3"/>
          <p:cNvSpPr>
            <a:spLocks noGrp="1"/>
          </p:cNvSpPr>
          <p:nvPr>
            <p:ph type="sldNum" sz="quarter" idx="10"/>
          </p:nvPr>
        </p:nvSpPr>
        <p:spPr/>
        <p:txBody>
          <a:bodyPr/>
          <a:lstStyle/>
          <a:p>
            <a:fld id="{89AD9ECB-6368-3443-A8D0-4D4DAC2ECCE6}" type="slidenum">
              <a:rPr lang="en-US" smtClean="0"/>
              <a:t>3</a:t>
            </a:fld>
            <a:endParaRPr lang="en-US"/>
          </a:p>
        </p:txBody>
      </p:sp>
    </p:spTree>
    <p:extLst>
      <p:ext uri="{BB962C8B-B14F-4D97-AF65-F5344CB8AC3E}">
        <p14:creationId xmlns:p14="http://schemas.microsoft.com/office/powerpoint/2010/main" val="146425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one of these bullets, which you can’t read is a dataset that we’ve collected on our project, which we’ve mapped to the typology.</a:t>
            </a:r>
          </a:p>
        </p:txBody>
      </p:sp>
      <p:sp>
        <p:nvSpPr>
          <p:cNvPr id="4" name="Slide Number Placeholder 3"/>
          <p:cNvSpPr>
            <a:spLocks noGrp="1"/>
          </p:cNvSpPr>
          <p:nvPr>
            <p:ph type="sldNum" sz="quarter" idx="10"/>
          </p:nvPr>
        </p:nvSpPr>
        <p:spPr/>
        <p:txBody>
          <a:bodyPr/>
          <a:lstStyle/>
          <a:p>
            <a:fld id="{89AD9ECB-6368-3443-A8D0-4D4DAC2ECCE6}" type="slidenum">
              <a:rPr lang="en-US" smtClean="0"/>
              <a:t>4</a:t>
            </a:fld>
            <a:endParaRPr lang="en-US"/>
          </a:p>
        </p:txBody>
      </p:sp>
    </p:spTree>
    <p:extLst>
      <p:ext uri="{BB962C8B-B14F-4D97-AF65-F5344CB8AC3E}">
        <p14:creationId xmlns:p14="http://schemas.microsoft.com/office/powerpoint/2010/main" val="471892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5</a:t>
            </a:fld>
            <a:endParaRPr lang="en-US"/>
          </a:p>
        </p:txBody>
      </p:sp>
    </p:spTree>
    <p:extLst>
      <p:ext uri="{BB962C8B-B14F-4D97-AF65-F5344CB8AC3E}">
        <p14:creationId xmlns:p14="http://schemas.microsoft.com/office/powerpoint/2010/main" val="197108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smtClean="0"/>
          </a:p>
        </p:txBody>
      </p:sp>
      <p:sp>
        <p:nvSpPr>
          <p:cNvPr id="4" name="Slide Number Placeholder 3"/>
          <p:cNvSpPr>
            <a:spLocks noGrp="1"/>
          </p:cNvSpPr>
          <p:nvPr>
            <p:ph type="sldNum" sz="quarter" idx="10"/>
          </p:nvPr>
        </p:nvSpPr>
        <p:spPr/>
        <p:txBody>
          <a:bodyPr/>
          <a:lstStyle/>
          <a:p>
            <a:fld id="{89AD9ECB-6368-3443-A8D0-4D4DAC2ECCE6}" type="slidenum">
              <a:rPr lang="en-US" smtClean="0"/>
              <a:t>6</a:t>
            </a:fld>
            <a:endParaRPr lang="en-US"/>
          </a:p>
        </p:txBody>
      </p:sp>
    </p:spTree>
    <p:extLst>
      <p:ext uri="{BB962C8B-B14F-4D97-AF65-F5344CB8AC3E}">
        <p14:creationId xmlns:p14="http://schemas.microsoft.com/office/powerpoint/2010/main" val="1334176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We took these practices</a:t>
            </a:r>
            <a:r>
              <a:rPr lang="en-US" sz="1200" kern="1200" baseline="0" dirty="0" smtClean="0">
                <a:solidFill>
                  <a:schemeClr val="tx1"/>
                </a:solidFill>
                <a:effectLst/>
                <a:latin typeface="+mn-lt"/>
                <a:ea typeface="+mn-ea"/>
                <a:cs typeface="+mn-cs"/>
              </a:rPr>
              <a:t> that impact the </a:t>
            </a:r>
            <a:r>
              <a:rPr lang="en-US" sz="1200" kern="1200" baseline="0" dirty="0" err="1" smtClean="0">
                <a:solidFill>
                  <a:schemeClr val="tx1"/>
                </a:solidFill>
                <a:effectLst/>
                <a:latin typeface="+mn-lt"/>
                <a:ea typeface="+mn-ea"/>
                <a:cs typeface="+mn-cs"/>
              </a:rPr>
              <a:t>sharability</a:t>
            </a:r>
            <a:r>
              <a:rPr lang="en-US" sz="1200" kern="1200" baseline="0" dirty="0" smtClean="0">
                <a:solidFill>
                  <a:schemeClr val="tx1"/>
                </a:solidFill>
                <a:effectLst/>
                <a:latin typeface="+mn-lt"/>
                <a:ea typeface="+mn-ea"/>
                <a:cs typeface="+mn-cs"/>
              </a:rPr>
              <a:t> and reusability of data and incorporated them into our project data policy. This gave us a way to communicate considerations and best </a:t>
            </a:r>
            <a:r>
              <a:rPr lang="en-US" sz="1200" kern="1200" baseline="0" dirty="0" smtClean="0">
                <a:solidFill>
                  <a:schemeClr val="tx1"/>
                </a:solidFill>
                <a:effectLst/>
                <a:latin typeface="+mn-lt"/>
                <a:ea typeface="+mn-ea"/>
                <a:cs typeface="+mn-cs"/>
              </a:rPr>
              <a:t>practices that social scientists may already be familiar with, but that may be new to other scientists.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Particular to social science data, the policy encourages research that makes data available to the broadest audience possible while accounting for the sensitivity required for human subjects’ data.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err="1" smtClean="0">
                <a:effectLst/>
              </a:rPr>
              <a:t>HydroShare</a:t>
            </a:r>
            <a:r>
              <a:rPr lang="en-US" dirty="0" smtClean="0">
                <a:effectLst/>
              </a:rPr>
              <a:t> </a:t>
            </a:r>
            <a:r>
              <a:rPr lang="en-US" dirty="0" smtClean="0">
                <a:effectLst/>
              </a:rPr>
              <a:t>is a useful repository</a:t>
            </a:r>
            <a:r>
              <a:rPr lang="en-US" baseline="0" dirty="0" smtClean="0">
                <a:effectLst/>
              </a:rPr>
              <a:t> </a:t>
            </a:r>
            <a:r>
              <a:rPr lang="en-US" dirty="0" smtClean="0">
                <a:effectLst/>
              </a:rPr>
              <a:t>for sharing iUTAH data because</a:t>
            </a:r>
            <a:r>
              <a:rPr lang="en-US" baseline="0" dirty="0" smtClean="0">
                <a:effectLst/>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Flexible data model accepts any file type- can accommodate social science datasets alongside biophysical data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Consistent general level metadata with extensibility to include additional metadata elements specific to a data type (e.g., alterations to secondary data)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Support for collaboration- sharing with individuals, groups, or publically and ability to formally publish with a DOI.</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PIVOT:</a:t>
            </a:r>
            <a:r>
              <a:rPr lang="en-US" baseline="0" dirty="0" smtClean="0">
                <a:effectLst/>
              </a:rPr>
              <a:t> our policy and our typology for social water science data </a:t>
            </a:r>
            <a:r>
              <a:rPr lang="en-US" dirty="0" smtClean="0">
                <a:effectLst/>
              </a:rPr>
              <a:t>informed our understanding of the characteristics</a:t>
            </a:r>
            <a:r>
              <a:rPr lang="en-US" baseline="0" dirty="0" smtClean="0">
                <a:effectLst/>
              </a:rPr>
              <a:t> and limitations of data types, and also </a:t>
            </a:r>
            <a:r>
              <a:rPr lang="en-US" baseline="0" dirty="0" smtClean="0">
                <a:effectLst/>
              </a:rPr>
              <a:t>how </a:t>
            </a:r>
            <a:r>
              <a:rPr lang="en-US" baseline="0" dirty="0" smtClean="0">
                <a:effectLst/>
              </a:rPr>
              <a:t>these datasets might be made more broadly available. </a:t>
            </a:r>
            <a:endParaRPr lang="en-US" dirty="0" smtClean="0">
              <a:effectLst/>
            </a:endParaRPr>
          </a:p>
          <a:p>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7</a:t>
            </a:fld>
            <a:endParaRPr lang="en-US"/>
          </a:p>
        </p:txBody>
      </p:sp>
    </p:spTree>
    <p:extLst>
      <p:ext uri="{BB962C8B-B14F-4D97-AF65-F5344CB8AC3E}">
        <p14:creationId xmlns:p14="http://schemas.microsoft.com/office/powerpoint/2010/main" val="9683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Once we know </a:t>
            </a:r>
            <a:r>
              <a:rPr lang="en-US" baseline="0" dirty="0" smtClean="0"/>
              <a:t>where a dataset falls </a:t>
            </a:r>
            <a:r>
              <a:rPr lang="en-US" baseline="0" dirty="0" smtClean="0"/>
              <a:t>in the three dimensions, then data that might have been thought of as off-limits turn out to be appropriate for public consumption, and we start looking at them differently. One example is quantitative survey data. The iUTAH project has implemented several surveys to assess attitudes and perceptions to water issues.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extensive surveys with rich information in the results were published as summary reports. Steps were taken to make sure the information was accessible, but the reports were the only mechanism to interact with these data</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a:t>
            </a:r>
            <a:r>
              <a:rPr lang="en-US" baseline="0" dirty="0" smtClean="0"/>
              <a:t>particular dataset shows up in the typology is here- it’s a primary dataset, and though it contains human subjects data, it’s unrestricted- there is nothing keeping these data from being more widely shared.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89AD9ECB-6368-3443-A8D0-4D4DAC2ECCE6}" type="slidenum">
              <a:rPr lang="en-US" smtClean="0"/>
              <a:t>8</a:t>
            </a:fld>
            <a:endParaRPr lang="en-US"/>
          </a:p>
        </p:txBody>
      </p:sp>
    </p:spTree>
    <p:extLst>
      <p:ext uri="{BB962C8B-B14F-4D97-AF65-F5344CB8AC3E}">
        <p14:creationId xmlns:p14="http://schemas.microsoft.com/office/powerpoint/2010/main" val="980848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With a static report, there’s no real opportunity for stakeholders or others to interact with and explore the dataset. However, there’s nothing to prohibit this other than a </a:t>
            </a:r>
            <a:r>
              <a:rPr lang="en-US" baseline="0" dirty="0" smtClean="0"/>
              <a:t>lack of </a:t>
            </a:r>
            <a:r>
              <a:rPr lang="en-US" baseline="0" dirty="0" smtClean="0"/>
              <a:t>tools available for doing so. To meet this need and get make these datasets more accessible, we built a tool. </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D9ECB-6368-3443-A8D0-4D4DAC2ECCE6}" type="slidenum">
              <a:rPr lang="en-US" smtClean="0"/>
              <a:t>9</a:t>
            </a:fld>
            <a:endParaRPr lang="en-US"/>
          </a:p>
        </p:txBody>
      </p:sp>
    </p:spTree>
    <p:extLst>
      <p:ext uri="{BB962C8B-B14F-4D97-AF65-F5344CB8AC3E}">
        <p14:creationId xmlns:p14="http://schemas.microsoft.com/office/powerpoint/2010/main" val="1838605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A5C85C-4991-3A43-A671-AFE92D22CBC8}"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75725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A5C85C-4991-3A43-A671-AFE92D22CBC8}"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550258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A5C85C-4991-3A43-A671-AFE92D22CBC8}"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916314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A5C85C-4991-3A43-A671-AFE92D22CBC8}"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17662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5C85C-4991-3A43-A671-AFE92D22CBC8}"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512331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A5C85C-4991-3A43-A671-AFE92D22CBC8}"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41830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A5C85C-4991-3A43-A671-AFE92D22CBC8}" type="datetimeFigureOut">
              <a:rPr lang="en-US" smtClean="0"/>
              <a:t>7/10/17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4602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A5C85C-4991-3A43-A671-AFE92D22CBC8}" type="datetimeFigureOut">
              <a:rPr lang="en-US" smtClean="0"/>
              <a:t>7/10/17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520701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5C85C-4991-3A43-A671-AFE92D22CBC8}" type="datetimeFigureOut">
              <a:rPr lang="en-US" smtClean="0"/>
              <a:t>7/10/17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441543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5C85C-4991-3A43-A671-AFE92D22CBC8}"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46078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5C85C-4991-3A43-A671-AFE92D22CBC8}"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CD768-3709-3941-931B-2EA18E44A094}" type="slidenum">
              <a:rPr lang="en-US" smtClean="0"/>
              <a:t>‹#›</a:t>
            </a:fld>
            <a:endParaRPr lang="en-US"/>
          </a:p>
        </p:txBody>
      </p:sp>
    </p:spTree>
    <p:extLst>
      <p:ext uri="{BB962C8B-B14F-4D97-AF65-F5344CB8AC3E}">
        <p14:creationId xmlns:p14="http://schemas.microsoft.com/office/powerpoint/2010/main" val="1304911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A5C85C-4991-3A43-A671-AFE92D22CBC8}" type="datetimeFigureOut">
              <a:rPr lang="en-US" smtClean="0"/>
              <a:t>7/10/17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CD768-3709-3941-931B-2EA18E44A094}" type="slidenum">
              <a:rPr lang="en-US" smtClean="0"/>
              <a:t>‹#›</a:t>
            </a:fld>
            <a:endParaRPr lang="en-US"/>
          </a:p>
        </p:txBody>
      </p:sp>
    </p:spTree>
    <p:extLst>
      <p:ext uri="{BB962C8B-B14F-4D97-AF65-F5344CB8AC3E}">
        <p14:creationId xmlns:p14="http://schemas.microsoft.com/office/powerpoint/2010/main" val="209463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gif"/><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1.png"/><Relationship Id="rId7"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png"/><Relationship Id="rId5" Type="http://schemas.openxmlformats.org/officeDocument/2006/relationships/image" Target="../media/image16.tiff"/><Relationship Id="rId6"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png"/><Relationship Id="rId5" Type="http://schemas.openxmlformats.org/officeDocument/2006/relationships/image" Target="../media/image25.tiff"/><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44561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4642" y="446324"/>
            <a:ext cx="11678857" cy="2387600"/>
          </a:xfrm>
        </p:spPr>
        <p:txBody>
          <a:bodyPr>
            <a:normAutofit fontScale="90000"/>
          </a:bodyPr>
          <a:lstStyle/>
          <a:p>
            <a:r>
              <a:rPr lang="en-US" sz="6600" b="1" dirty="0" smtClean="0">
                <a:solidFill>
                  <a:schemeClr val="bg1"/>
                </a:solidFill>
              </a:rPr>
              <a:t>Social Water Science </a:t>
            </a:r>
            <a:r>
              <a:rPr lang="en-US" sz="6600" b="1" dirty="0" smtClean="0">
                <a:solidFill>
                  <a:schemeClr val="bg1"/>
                </a:solidFill>
              </a:rPr>
              <a:t>Data </a:t>
            </a:r>
            <a:r>
              <a:rPr lang="en-US" sz="6600" b="1" smtClean="0">
                <a:solidFill>
                  <a:schemeClr val="bg1"/>
                </a:solidFill>
              </a:rPr>
              <a:t>in iUTAH: </a:t>
            </a:r>
            <a:r>
              <a:rPr lang="en-US" sz="4800" dirty="0" smtClean="0">
                <a:solidFill>
                  <a:schemeClr val="bg1"/>
                </a:solidFill>
              </a:rPr>
              <a:t>Dimensions, Data Management, </a:t>
            </a:r>
            <a:br>
              <a:rPr lang="en-US" sz="4800" dirty="0" smtClean="0">
                <a:solidFill>
                  <a:schemeClr val="bg1"/>
                </a:solidFill>
              </a:rPr>
            </a:br>
            <a:r>
              <a:rPr lang="en-US" sz="4800" dirty="0" smtClean="0">
                <a:solidFill>
                  <a:schemeClr val="bg1"/>
                </a:solidFill>
              </a:rPr>
              <a:t>and Visualization</a:t>
            </a:r>
            <a:endParaRPr lang="en-US" sz="4800" dirty="0">
              <a:solidFill>
                <a:schemeClr val="bg1"/>
              </a:solidFill>
            </a:endParaRPr>
          </a:p>
        </p:txBody>
      </p:sp>
      <p:sp>
        <p:nvSpPr>
          <p:cNvPr id="3" name="Subtitle 2"/>
          <p:cNvSpPr>
            <a:spLocks noGrp="1"/>
          </p:cNvSpPr>
          <p:nvPr>
            <p:ph type="subTitle" idx="1"/>
          </p:nvPr>
        </p:nvSpPr>
        <p:spPr>
          <a:xfrm>
            <a:off x="1580507" y="3336964"/>
            <a:ext cx="9384673" cy="1018968"/>
          </a:xfrm>
        </p:spPr>
        <p:txBody>
          <a:bodyPr>
            <a:noAutofit/>
          </a:bodyPr>
          <a:lstStyle/>
          <a:p>
            <a:r>
              <a:rPr lang="en-US" sz="2800" b="1" dirty="0" smtClean="0">
                <a:solidFill>
                  <a:schemeClr val="bg1"/>
                </a:solidFill>
              </a:rPr>
              <a:t>Amber Spackman Jones </a:t>
            </a:r>
            <a:r>
              <a:rPr lang="en-US" sz="2800" dirty="0" smtClean="0">
                <a:solidFill>
                  <a:schemeClr val="bg1"/>
                </a:solidFill>
              </a:rPr>
              <a:t/>
            </a:r>
            <a:br>
              <a:rPr lang="en-US" sz="2800" dirty="0" smtClean="0">
                <a:solidFill>
                  <a:schemeClr val="bg1"/>
                </a:solidFill>
              </a:rPr>
            </a:br>
            <a:r>
              <a:rPr lang="en-US" sz="2800" dirty="0" smtClean="0">
                <a:solidFill>
                  <a:schemeClr val="bg1"/>
                </a:solidFill>
              </a:rPr>
              <a:t>Jeffery S. Horsburgh, Courtney G. Flint, Douglas Jackson-Smith</a:t>
            </a:r>
            <a:endParaRPr lang="en-US" sz="2800"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3690" y="4653493"/>
            <a:ext cx="2892238" cy="1240048"/>
          </a:xfrm>
          <a:prstGeom prst="rect">
            <a:avLst/>
          </a:prstGeom>
        </p:spPr>
      </p:pic>
      <p:pic>
        <p:nvPicPr>
          <p:cNvPr id="5" name="Picture 4" descr="waterdropusebackup.gi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52908" y="4749292"/>
            <a:ext cx="1452816" cy="104844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09068" y="4966758"/>
            <a:ext cx="2620700" cy="803549"/>
          </a:xfrm>
          <a:prstGeom prst="rect">
            <a:avLst/>
          </a:prstGeom>
        </p:spPr>
      </p:pic>
      <p:sp>
        <p:nvSpPr>
          <p:cNvPr id="8" name="TextBox 7"/>
          <p:cNvSpPr txBox="1"/>
          <p:nvPr/>
        </p:nvSpPr>
        <p:spPr>
          <a:xfrm>
            <a:off x="2248384" y="6282501"/>
            <a:ext cx="8716796" cy="441875"/>
          </a:xfrm>
          <a:prstGeom prst="rect">
            <a:avLst/>
          </a:prstGeom>
          <a:noFill/>
        </p:spPr>
        <p:txBody>
          <a:bodyPr wrap="square" lIns="71843" tIns="35921" rIns="71843" bIns="35921" rtlCol="0">
            <a:spAutoFit/>
          </a:bodyPr>
          <a:lstStyle/>
          <a:p>
            <a:r>
              <a:rPr lang="en-US" sz="1200" dirty="0"/>
              <a:t>This project is funded by National Science Foundation </a:t>
            </a:r>
            <a:r>
              <a:rPr lang="en-US" sz="1200"/>
              <a:t>grants </a:t>
            </a:r>
            <a:r>
              <a:rPr lang="en-US" sz="1200" smtClean="0"/>
              <a:t>1208732. </a:t>
            </a:r>
            <a:r>
              <a:rPr lang="en-US" sz="1200" dirty="0"/>
              <a:t>Any opinions, findings, and conclusions or recommendations expressed in this material are those of the author(s) and do not necessarily reflect the views of the National Science Foundation</a:t>
            </a:r>
            <a:r>
              <a:rPr lang="en-US" sz="1200" dirty="0" smtClean="0"/>
              <a:t>.</a:t>
            </a:r>
            <a:endParaRPr lang="en-US" sz="1200" dirty="0"/>
          </a:p>
        </p:txBody>
      </p:sp>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93690" y="6071790"/>
            <a:ext cx="754694" cy="710179"/>
          </a:xfrm>
          <a:prstGeom prst="rect">
            <a:avLst/>
          </a:prstGeom>
        </p:spPr>
      </p:pic>
    </p:spTree>
    <p:extLst>
      <p:ext uri="{BB962C8B-B14F-4D97-AF65-F5344CB8AC3E}">
        <p14:creationId xmlns:p14="http://schemas.microsoft.com/office/powerpoint/2010/main" val="1692438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292366" y="1017163"/>
            <a:ext cx="7961015" cy="4304845"/>
          </a:xfrm>
          <a:prstGeom prst="rect">
            <a:avLst/>
          </a:prstGeom>
          <a:ln>
            <a:noFill/>
          </a:ln>
          <a:effectLst>
            <a:outerShdw blurRad="292100" dist="139700" dir="2700000" algn="tl" rotWithShape="0">
              <a:srgbClr val="333333">
                <a:alpha val="65000"/>
              </a:srgbClr>
            </a:outerShdw>
          </a:effectLst>
        </p:spPr>
      </p:pic>
      <p:pic>
        <p:nvPicPr>
          <p:cNvPr id="4" name="Picture 3" descr="Slide02.png"/>
          <p:cNvPicPr>
            <a:picLocks noChangeAspect="1"/>
          </p:cNvPicPr>
          <p:nvPr/>
        </p:nvPicPr>
        <p:blipFill rotWithShape="1">
          <a:blip r:embed="rId4">
            <a:extLst>
              <a:ext uri="{28A0092B-C50C-407E-A947-70E740481C1C}">
                <a14:useLocalDpi xmlns:a14="http://schemas.microsoft.com/office/drawing/2010/main" val="0"/>
              </a:ext>
            </a:extLst>
          </a:blip>
          <a:srcRect t="10143" b="10705"/>
          <a:stretch/>
        </p:blipFill>
        <p:spPr>
          <a:xfrm>
            <a:off x="4392438" y="2288970"/>
            <a:ext cx="7536689" cy="4473146"/>
          </a:xfrm>
          <a:prstGeom prst="rect">
            <a:avLst/>
          </a:prstGeom>
          <a:ln>
            <a:noFill/>
          </a:ln>
          <a:effectLst>
            <a:outerShdw blurRad="292100" dist="139700" dir="2700000" algn="tl" rotWithShape="0">
              <a:srgbClr val="333333">
                <a:alpha val="65000"/>
              </a:srgbClr>
            </a:outerShdw>
          </a:effectLst>
        </p:spPr>
      </p:pic>
      <p:sp>
        <p:nvSpPr>
          <p:cNvPr id="6" name="Title 1"/>
          <p:cNvSpPr txBox="1">
            <a:spLocks/>
          </p:cNvSpPr>
          <p:nvPr/>
        </p:nvSpPr>
        <p:spPr>
          <a:xfrm>
            <a:off x="199768" y="0"/>
            <a:ext cx="10315832" cy="114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Case Study: Social Science Survey Data</a:t>
            </a:r>
            <a:endParaRPr lang="en-US" dirty="0">
              <a:solidFill>
                <a:schemeClr val="bg1"/>
              </a:solidFill>
            </a:endParaRPr>
          </a:p>
        </p:txBody>
      </p:sp>
    </p:spTree>
    <p:extLst>
      <p:ext uri="{BB962C8B-B14F-4D97-AF65-F5344CB8AC3E}">
        <p14:creationId xmlns:p14="http://schemas.microsoft.com/office/powerpoint/2010/main" val="13843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lide03.png"/>
          <p:cNvPicPr>
            <a:picLocks noChangeAspect="1"/>
          </p:cNvPicPr>
          <p:nvPr/>
        </p:nvPicPr>
        <p:blipFill rotWithShape="1">
          <a:blip r:embed="rId3">
            <a:extLst>
              <a:ext uri="{28A0092B-C50C-407E-A947-70E740481C1C}">
                <a14:useLocalDpi xmlns:a14="http://schemas.microsoft.com/office/drawing/2010/main" val="0"/>
              </a:ext>
            </a:extLst>
          </a:blip>
          <a:srcRect t="5393" b="29860"/>
          <a:stretch/>
        </p:blipFill>
        <p:spPr>
          <a:xfrm>
            <a:off x="133053" y="904943"/>
            <a:ext cx="5971185" cy="2898987"/>
          </a:xfrm>
          <a:prstGeom prst="rect">
            <a:avLst/>
          </a:prstGeom>
          <a:ln>
            <a:noFill/>
          </a:ln>
          <a:effectLst>
            <a:outerShdw blurRad="292100" dist="139700" dir="2700000" algn="tl" rotWithShape="0">
              <a:srgbClr val="333333">
                <a:alpha val="65000"/>
              </a:srgbClr>
            </a:outerShdw>
          </a:effectLst>
        </p:spPr>
      </p:pic>
      <p:pic>
        <p:nvPicPr>
          <p:cNvPr id="6" name="Picture 5" descr="Slide04.png"/>
          <p:cNvPicPr>
            <a:picLocks noChangeAspect="1"/>
          </p:cNvPicPr>
          <p:nvPr/>
        </p:nvPicPr>
        <p:blipFill rotWithShape="1">
          <a:blip r:embed="rId4">
            <a:extLst>
              <a:ext uri="{28A0092B-C50C-407E-A947-70E740481C1C}">
                <a14:useLocalDpi xmlns:a14="http://schemas.microsoft.com/office/drawing/2010/main" val="0"/>
              </a:ext>
            </a:extLst>
          </a:blip>
          <a:srcRect t="7222" b="28556"/>
          <a:stretch/>
        </p:blipFill>
        <p:spPr>
          <a:xfrm>
            <a:off x="133053" y="3878072"/>
            <a:ext cx="5971185" cy="2875431"/>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5"/>
          <a:srcRect b="1237"/>
          <a:stretch/>
        </p:blipFill>
        <p:spPr>
          <a:xfrm>
            <a:off x="6224934" y="1438706"/>
            <a:ext cx="5798537" cy="4508893"/>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133052" y="0"/>
            <a:ext cx="10382547" cy="114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Case Study: Social Science Survey Data</a:t>
            </a:r>
            <a:endParaRPr lang="en-US" dirty="0">
              <a:solidFill>
                <a:schemeClr val="bg1"/>
              </a:solidFill>
            </a:endParaRPr>
          </a:p>
        </p:txBody>
      </p:sp>
      <p:pic>
        <p:nvPicPr>
          <p:cNvPr id="8" name="Picture 7" descr="Slide03.png"/>
          <p:cNvPicPr>
            <a:picLocks noChangeAspect="1"/>
          </p:cNvPicPr>
          <p:nvPr/>
        </p:nvPicPr>
        <p:blipFill rotWithShape="1">
          <a:blip r:embed="rId3">
            <a:extLst>
              <a:ext uri="{28A0092B-C50C-407E-A947-70E740481C1C}">
                <a14:useLocalDpi xmlns:a14="http://schemas.microsoft.com/office/drawing/2010/main" val="0"/>
              </a:ext>
            </a:extLst>
          </a:blip>
          <a:srcRect l="17198" t="61075" b="30644"/>
          <a:stretch/>
        </p:blipFill>
        <p:spPr>
          <a:xfrm>
            <a:off x="81025" y="3994887"/>
            <a:ext cx="12023471" cy="901761"/>
          </a:xfrm>
          <a:prstGeom prst="rect">
            <a:avLst/>
          </a:prstGeom>
          <a:ln>
            <a:noFill/>
          </a:ln>
          <a:effectLst>
            <a:outerShdw blurRad="292100" dist="139700" dir="2700000" algn="tl" rotWithShape="0">
              <a:srgbClr val="333333">
                <a:alpha val="65000"/>
              </a:srgbClr>
            </a:outerShdw>
          </a:effectLst>
        </p:spPr>
      </p:pic>
      <p:cxnSp>
        <p:nvCxnSpPr>
          <p:cNvPr id="9" name="Straight Arrow Connector 8"/>
          <p:cNvCxnSpPr/>
          <p:nvPr/>
        </p:nvCxnSpPr>
        <p:spPr>
          <a:xfrm flipV="1">
            <a:off x="5864822" y="4639935"/>
            <a:ext cx="1770" cy="747055"/>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79177" y="5386990"/>
            <a:ext cx="1171289" cy="584775"/>
          </a:xfrm>
          <a:prstGeom prst="rect">
            <a:avLst/>
          </a:prstGeom>
          <a:solidFill>
            <a:srgbClr val="FFFFFF"/>
          </a:solidFill>
          <a:ln>
            <a:solidFill>
              <a:srgbClr val="FF0000"/>
            </a:solidFill>
          </a:ln>
        </p:spPr>
        <p:txBody>
          <a:bodyPr wrap="square" rtlCol="0">
            <a:spAutoFit/>
          </a:bodyPr>
          <a:lstStyle/>
          <a:p>
            <a:pPr algn="ctr"/>
            <a:r>
              <a:rPr lang="en-US" sz="1600" smtClean="0">
                <a:solidFill>
                  <a:srgbClr val="FF0000"/>
                </a:solidFill>
              </a:rPr>
              <a:t>Response categories</a:t>
            </a:r>
            <a:endParaRPr lang="en-US" sz="1600" dirty="0">
              <a:solidFill>
                <a:srgbClr val="FF0000"/>
              </a:solidFill>
            </a:endParaRPr>
          </a:p>
        </p:txBody>
      </p:sp>
      <p:cxnSp>
        <p:nvCxnSpPr>
          <p:cNvPr id="13" name="Straight Arrow Connector 12"/>
          <p:cNvCxnSpPr/>
          <p:nvPr/>
        </p:nvCxnSpPr>
        <p:spPr>
          <a:xfrm flipH="1">
            <a:off x="9248172" y="3463324"/>
            <a:ext cx="462987" cy="608916"/>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387068" y="2660335"/>
            <a:ext cx="1527858" cy="830997"/>
          </a:xfrm>
          <a:prstGeom prst="rect">
            <a:avLst/>
          </a:prstGeom>
          <a:solidFill>
            <a:srgbClr val="FFFFFF"/>
          </a:solidFill>
          <a:ln>
            <a:solidFill>
              <a:srgbClr val="FF0000"/>
            </a:solidFill>
          </a:ln>
        </p:spPr>
        <p:txBody>
          <a:bodyPr wrap="square" rtlCol="0">
            <a:spAutoFit/>
          </a:bodyPr>
          <a:lstStyle/>
          <a:p>
            <a:pPr algn="ctr"/>
            <a:r>
              <a:rPr lang="en-US" sz="1600" dirty="0" smtClean="0">
                <a:solidFill>
                  <a:srgbClr val="FF0000"/>
                </a:solidFill>
              </a:rPr>
              <a:t>Percentage </a:t>
            </a:r>
            <a:r>
              <a:rPr lang="en-US" sz="1600" smtClean="0">
                <a:solidFill>
                  <a:srgbClr val="FF0000"/>
                </a:solidFill>
              </a:rPr>
              <a:t>and count of respondents</a:t>
            </a:r>
            <a:endParaRPr lang="en-US" sz="1600" dirty="0">
              <a:solidFill>
                <a:srgbClr val="FF0000"/>
              </a:solidFill>
            </a:endParaRPr>
          </a:p>
        </p:txBody>
      </p:sp>
    </p:spTree>
    <p:extLst>
      <p:ext uri="{BB962C8B-B14F-4D97-AF65-F5344CB8AC3E}">
        <p14:creationId xmlns:p14="http://schemas.microsoft.com/office/powerpoint/2010/main" val="12592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lide09.png"/>
          <p:cNvPicPr>
            <a:picLocks noChangeAspect="1"/>
          </p:cNvPicPr>
          <p:nvPr/>
        </p:nvPicPr>
        <p:blipFill rotWithShape="1">
          <a:blip r:embed="rId3">
            <a:extLst>
              <a:ext uri="{28A0092B-C50C-407E-A947-70E740481C1C}">
                <a14:useLocalDpi xmlns:a14="http://schemas.microsoft.com/office/drawing/2010/main" val="0"/>
              </a:ext>
            </a:extLst>
          </a:blip>
          <a:srcRect t="2058" b="2359"/>
          <a:stretch/>
        </p:blipFill>
        <p:spPr>
          <a:xfrm>
            <a:off x="230029" y="912009"/>
            <a:ext cx="6227300" cy="4463180"/>
          </a:xfrm>
          <a:prstGeom prst="rect">
            <a:avLst/>
          </a:prstGeom>
          <a:ln>
            <a:noFill/>
          </a:ln>
          <a:effectLst>
            <a:outerShdw blurRad="292100" dist="139700" dir="2700000" algn="tl" rotWithShape="0">
              <a:srgbClr val="333333">
                <a:alpha val="65000"/>
              </a:srgbClr>
            </a:outerShdw>
          </a:effectLst>
        </p:spPr>
      </p:pic>
      <p:pic>
        <p:nvPicPr>
          <p:cNvPr id="4" name="Picture 3" descr="Slide08.png"/>
          <p:cNvPicPr>
            <a:picLocks noChangeAspect="1"/>
          </p:cNvPicPr>
          <p:nvPr/>
        </p:nvPicPr>
        <p:blipFill rotWithShape="1">
          <a:blip r:embed="rId4">
            <a:extLst>
              <a:ext uri="{28A0092B-C50C-407E-A947-70E740481C1C}">
                <a14:useLocalDpi xmlns:a14="http://schemas.microsoft.com/office/drawing/2010/main" val="0"/>
              </a:ext>
            </a:extLst>
          </a:blip>
          <a:srcRect t="1700" b="1887"/>
          <a:stretch/>
        </p:blipFill>
        <p:spPr>
          <a:xfrm>
            <a:off x="5769932" y="2088400"/>
            <a:ext cx="6227300" cy="4501889"/>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230028" y="0"/>
            <a:ext cx="10285571" cy="114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Case Study: Social Science Survey Data</a:t>
            </a:r>
            <a:endParaRPr lang="en-US" dirty="0">
              <a:solidFill>
                <a:schemeClr val="bg1"/>
              </a:solidFill>
            </a:endParaRPr>
          </a:p>
        </p:txBody>
      </p:sp>
      <p:cxnSp>
        <p:nvCxnSpPr>
          <p:cNvPr id="10" name="Straight Arrow Connector 9"/>
          <p:cNvCxnSpPr/>
          <p:nvPr/>
        </p:nvCxnSpPr>
        <p:spPr>
          <a:xfrm flipH="1" flipV="1">
            <a:off x="1865219" y="4780345"/>
            <a:ext cx="20433" cy="907362"/>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99384" y="5602569"/>
            <a:ext cx="2006805" cy="646331"/>
          </a:xfrm>
          <a:prstGeom prst="rect">
            <a:avLst/>
          </a:prstGeom>
          <a:solidFill>
            <a:srgbClr val="FFFFFF"/>
          </a:solidFill>
          <a:ln>
            <a:solidFill>
              <a:srgbClr val="FF0000"/>
            </a:solidFill>
          </a:ln>
        </p:spPr>
        <p:txBody>
          <a:bodyPr wrap="square" rtlCol="0">
            <a:spAutoFit/>
          </a:bodyPr>
          <a:lstStyle/>
          <a:p>
            <a:r>
              <a:rPr lang="en-US" dirty="0">
                <a:solidFill>
                  <a:srgbClr val="FF0000"/>
                </a:solidFill>
              </a:rPr>
              <a:t>Disaggregated by Age of Respondent</a:t>
            </a:r>
          </a:p>
        </p:txBody>
      </p:sp>
      <p:cxnSp>
        <p:nvCxnSpPr>
          <p:cNvPr id="14" name="Straight Arrow Connector 13"/>
          <p:cNvCxnSpPr/>
          <p:nvPr/>
        </p:nvCxnSpPr>
        <p:spPr>
          <a:xfrm>
            <a:off x="7720314" y="1602932"/>
            <a:ext cx="0" cy="1539435"/>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802875" y="1144485"/>
            <a:ext cx="2006805" cy="646331"/>
          </a:xfrm>
          <a:prstGeom prst="rect">
            <a:avLst/>
          </a:prstGeom>
          <a:solidFill>
            <a:srgbClr val="FFFFFF"/>
          </a:solidFill>
          <a:ln>
            <a:solidFill>
              <a:srgbClr val="FF0000"/>
            </a:solidFill>
          </a:ln>
        </p:spPr>
        <p:txBody>
          <a:bodyPr wrap="square" rtlCol="0">
            <a:spAutoFit/>
          </a:bodyPr>
          <a:lstStyle/>
          <a:p>
            <a:r>
              <a:rPr lang="en-US" dirty="0">
                <a:solidFill>
                  <a:srgbClr val="FF0000"/>
                </a:solidFill>
              </a:rPr>
              <a:t>Disaggregated </a:t>
            </a:r>
            <a:r>
              <a:rPr lang="en-US">
                <a:solidFill>
                  <a:srgbClr val="FF0000"/>
                </a:solidFill>
              </a:rPr>
              <a:t>by </a:t>
            </a:r>
            <a:r>
              <a:rPr lang="en-US" smtClean="0">
                <a:solidFill>
                  <a:srgbClr val="FF0000"/>
                </a:solidFill>
              </a:rPr>
              <a:t>Level of Schooling</a:t>
            </a:r>
            <a:endParaRPr lang="en-US" dirty="0">
              <a:solidFill>
                <a:srgbClr val="FF0000"/>
              </a:solidFill>
            </a:endParaRPr>
          </a:p>
        </p:txBody>
      </p:sp>
    </p:spTree>
    <p:extLst>
      <p:ext uri="{BB962C8B-B14F-4D97-AF65-F5344CB8AC3E}">
        <p14:creationId xmlns:p14="http://schemas.microsoft.com/office/powerpoint/2010/main" val="1217949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b="24645"/>
          <a:stretch/>
        </p:blipFill>
        <p:spPr>
          <a:xfrm>
            <a:off x="4921757" y="1021991"/>
            <a:ext cx="6756133" cy="373447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7313539" y="1764486"/>
            <a:ext cx="4750242" cy="3686537"/>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571983" y="0"/>
            <a:ext cx="10515600" cy="1325563"/>
          </a:xfrm>
        </p:spPr>
        <p:txBody>
          <a:bodyPr/>
          <a:lstStyle/>
          <a:p>
            <a:r>
              <a:rPr lang="en-US" dirty="0" smtClean="0">
                <a:solidFill>
                  <a:schemeClr val="bg1"/>
                </a:solidFill>
              </a:rPr>
              <a:t>Case Study: Social Science Survey Data</a:t>
            </a:r>
            <a:endParaRPr lang="en-US" dirty="0">
              <a:solidFill>
                <a:schemeClr val="bg1"/>
              </a:solidFill>
            </a:endParaRPr>
          </a:p>
        </p:txBody>
      </p:sp>
      <p:sp>
        <p:nvSpPr>
          <p:cNvPr id="3" name="Content Placeholder 2"/>
          <p:cNvSpPr>
            <a:spLocks noGrp="1"/>
          </p:cNvSpPr>
          <p:nvPr>
            <p:ph idx="1"/>
          </p:nvPr>
        </p:nvSpPr>
        <p:spPr>
          <a:xfrm>
            <a:off x="333410" y="1461829"/>
            <a:ext cx="4389891" cy="5077867"/>
          </a:xfrm>
        </p:spPr>
        <p:txBody>
          <a:bodyPr>
            <a:noAutofit/>
          </a:bodyPr>
          <a:lstStyle/>
          <a:p>
            <a:pPr marL="0" indent="0">
              <a:buNone/>
            </a:pPr>
            <a:r>
              <a:rPr lang="en-US" sz="2900" b="1" dirty="0" smtClean="0"/>
              <a:t>Survey Data Viewer: </a:t>
            </a:r>
          </a:p>
          <a:p>
            <a:r>
              <a:rPr lang="en-US" sz="2900" b="1" dirty="0" smtClean="0"/>
              <a:t>Generalizable</a:t>
            </a:r>
            <a:r>
              <a:rPr lang="en-US" sz="2900" dirty="0" smtClean="0"/>
              <a:t> </a:t>
            </a:r>
            <a:r>
              <a:rPr lang="en-US" sz="2900" dirty="0"/>
              <a:t>and </a:t>
            </a:r>
            <a:r>
              <a:rPr lang="en-US" sz="2900" b="1" dirty="0"/>
              <a:t>r</a:t>
            </a:r>
            <a:r>
              <a:rPr lang="en-US" sz="2900" b="1" dirty="0" smtClean="0"/>
              <a:t>eusable</a:t>
            </a:r>
            <a:r>
              <a:rPr lang="en-US" sz="2900" dirty="0" smtClean="0"/>
              <a:t> </a:t>
            </a:r>
            <a:r>
              <a:rPr lang="en-US" sz="2900" dirty="0"/>
              <a:t>for </a:t>
            </a:r>
            <a:r>
              <a:rPr lang="en-US" sz="2900" dirty="0" smtClean="0"/>
              <a:t>other, similar surveys</a:t>
            </a:r>
            <a:endParaRPr lang="en-US" sz="2900" dirty="0"/>
          </a:p>
          <a:p>
            <a:r>
              <a:rPr lang="en-US" sz="2900" dirty="0" smtClean="0"/>
              <a:t>Uses a </a:t>
            </a:r>
            <a:r>
              <a:rPr lang="en-US" sz="2900" b="1" dirty="0" smtClean="0"/>
              <a:t>standardized template </a:t>
            </a:r>
            <a:r>
              <a:rPr lang="en-US" sz="2900" dirty="0" smtClean="0"/>
              <a:t>for encoding survey data and metadata</a:t>
            </a:r>
          </a:p>
          <a:p>
            <a:r>
              <a:rPr lang="en-US" sz="2900" dirty="0" smtClean="0"/>
              <a:t>Rapidly deploy new survey results to the web for </a:t>
            </a:r>
            <a:r>
              <a:rPr lang="en-US" sz="2900" b="1" dirty="0" smtClean="0"/>
              <a:t>immediate exploration and visualization</a:t>
            </a:r>
          </a:p>
          <a:p>
            <a:pPr lvl="1"/>
            <a:endParaRPr lang="en-US" sz="3000" dirty="0" smtClean="0"/>
          </a:p>
        </p:txBody>
      </p:sp>
      <p:pic>
        <p:nvPicPr>
          <p:cNvPr id="4" name="Picture 3"/>
          <p:cNvPicPr>
            <a:picLocks noChangeAspect="1"/>
          </p:cNvPicPr>
          <p:nvPr/>
        </p:nvPicPr>
        <p:blipFill>
          <a:blip r:embed="rId5"/>
          <a:stretch>
            <a:fillRect/>
          </a:stretch>
        </p:blipFill>
        <p:spPr>
          <a:xfrm>
            <a:off x="5586714" y="3328151"/>
            <a:ext cx="5882353" cy="3317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431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lide12.png"/>
          <p:cNvPicPr>
            <a:picLocks noChangeAspect="1"/>
          </p:cNvPicPr>
          <p:nvPr/>
        </p:nvPicPr>
        <p:blipFill rotWithShape="1">
          <a:blip r:embed="rId3">
            <a:extLst>
              <a:ext uri="{28A0092B-C50C-407E-A947-70E740481C1C}">
                <a14:useLocalDpi xmlns:a14="http://schemas.microsoft.com/office/drawing/2010/main" val="0"/>
              </a:ext>
            </a:extLst>
          </a:blip>
          <a:srcRect t="8560" b="21925"/>
          <a:stretch/>
        </p:blipFill>
        <p:spPr>
          <a:xfrm>
            <a:off x="224611" y="886207"/>
            <a:ext cx="9336125" cy="4866411"/>
          </a:xfrm>
          <a:prstGeom prst="rect">
            <a:avLst/>
          </a:prstGeom>
          <a:ln>
            <a:noFill/>
          </a:ln>
          <a:effectLst>
            <a:outerShdw blurRad="292100" dist="139700" dir="2700000" algn="tl" rotWithShape="0">
              <a:srgbClr val="333333">
                <a:alpha val="65000"/>
              </a:srgbClr>
            </a:outerShdw>
          </a:effectLst>
        </p:spPr>
      </p:pic>
      <p:pic>
        <p:nvPicPr>
          <p:cNvPr id="5" name="Picture 4" descr="Slide15.png"/>
          <p:cNvPicPr>
            <a:picLocks noChangeAspect="1"/>
          </p:cNvPicPr>
          <p:nvPr/>
        </p:nvPicPr>
        <p:blipFill rotWithShape="1">
          <a:blip r:embed="rId4">
            <a:extLst>
              <a:ext uri="{28A0092B-C50C-407E-A947-70E740481C1C}">
                <a14:useLocalDpi xmlns:a14="http://schemas.microsoft.com/office/drawing/2010/main" val="0"/>
              </a:ext>
            </a:extLst>
          </a:blip>
          <a:srcRect t="8560" b="20324"/>
          <a:stretch/>
        </p:blipFill>
        <p:spPr>
          <a:xfrm>
            <a:off x="2916820" y="1724003"/>
            <a:ext cx="9021416" cy="4810649"/>
          </a:xfrm>
          <a:prstGeom prst="rect">
            <a:avLst/>
          </a:prstGeom>
          <a:ln>
            <a:noFill/>
          </a:ln>
          <a:effectLst>
            <a:outerShdw blurRad="292100" dist="139700" dir="2700000" algn="tl" rotWithShape="0">
              <a:srgbClr val="333333">
                <a:alpha val="65000"/>
              </a:srgbClr>
            </a:outerShdw>
          </a:effectLst>
        </p:spPr>
      </p:pic>
      <p:sp>
        <p:nvSpPr>
          <p:cNvPr id="6" name="Title 1"/>
          <p:cNvSpPr txBox="1">
            <a:spLocks/>
          </p:cNvSpPr>
          <p:nvPr/>
        </p:nvSpPr>
        <p:spPr>
          <a:xfrm>
            <a:off x="127322" y="0"/>
            <a:ext cx="10388278" cy="114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Survey Data Viewer in Practice</a:t>
            </a:r>
            <a:endParaRPr lang="en-US" dirty="0">
              <a:solidFill>
                <a:schemeClr val="bg1"/>
              </a:solidFill>
            </a:endParaRPr>
          </a:p>
        </p:txBody>
      </p:sp>
    </p:spTree>
    <p:extLst>
      <p:ext uri="{BB962C8B-B14F-4D97-AF65-F5344CB8AC3E}">
        <p14:creationId xmlns:p14="http://schemas.microsoft.com/office/powerpoint/2010/main" val="191489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127322" y="0"/>
            <a:ext cx="10388278" cy="114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Survey Data Viewer in Practice</a:t>
            </a:r>
            <a:endParaRPr lang="en-US" dirty="0">
              <a:solidFill>
                <a:schemeClr val="bg1"/>
              </a:solidFill>
            </a:endParaRPr>
          </a:p>
        </p:txBody>
      </p:sp>
      <p:pic>
        <p:nvPicPr>
          <p:cNvPr id="2" name="Picture 1"/>
          <p:cNvPicPr>
            <a:picLocks noChangeAspect="1"/>
          </p:cNvPicPr>
          <p:nvPr/>
        </p:nvPicPr>
        <p:blipFill>
          <a:blip r:embed="rId3"/>
          <a:stretch>
            <a:fillRect/>
          </a:stretch>
        </p:blipFill>
        <p:spPr>
          <a:xfrm>
            <a:off x="-44068" y="3394083"/>
            <a:ext cx="4666624" cy="3014193"/>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83254" y="1463971"/>
            <a:ext cx="4437120" cy="193011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4651024" y="1773715"/>
            <a:ext cx="7414537" cy="41864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07758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3166" y="136967"/>
            <a:ext cx="10515600" cy="1325563"/>
          </a:xfrm>
        </p:spPr>
        <p:txBody>
          <a:bodyPr/>
          <a:lstStyle/>
          <a:p>
            <a:r>
              <a:rPr lang="en-US" dirty="0" smtClean="0">
                <a:solidFill>
                  <a:schemeClr val="bg1"/>
                </a:solidFill>
              </a:rPr>
              <a:t>Social Water Science Data: </a:t>
            </a:r>
            <a:r>
              <a:rPr lang="en-US" b="1" dirty="0" smtClean="0">
                <a:solidFill>
                  <a:schemeClr val="bg1"/>
                </a:solidFill>
              </a:rPr>
              <a:t>So What?</a:t>
            </a:r>
            <a:endParaRPr lang="en-US" b="1"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62036" y="136967"/>
            <a:ext cx="3123025" cy="3552440"/>
          </a:xfrm>
          <a:prstGeom prst="rect">
            <a:avLst/>
          </a:prstGeom>
          <a:ln>
            <a:noFill/>
          </a:ln>
          <a:effectLst>
            <a:outerShdw blurRad="292100" dist="139700" dir="2700000" algn="tl" rotWithShape="0">
              <a:srgbClr val="333333">
                <a:alpha val="65000"/>
              </a:srgbClr>
            </a:outerShdw>
          </a:effectLst>
        </p:spPr>
      </p:pic>
      <p:pic>
        <p:nvPicPr>
          <p:cNvPr id="6" name="Picture 5" descr="IMG_1580.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13833" y="7111203"/>
            <a:ext cx="4971228" cy="281277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13834" y="3809243"/>
            <a:ext cx="4971227" cy="2911719"/>
          </a:xfrm>
          <a:prstGeom prst="rect">
            <a:avLst/>
          </a:prstGeom>
          <a:ln>
            <a:noFill/>
          </a:ln>
          <a:effectLst>
            <a:outerShdw blurRad="292100" dist="139700" dir="2700000" algn="tl" rotWithShape="0">
              <a:srgbClr val="333333">
                <a:alpha val="65000"/>
              </a:srgbClr>
            </a:outerShdw>
          </a:effectLst>
        </p:spPr>
      </p:pic>
      <p:sp>
        <p:nvSpPr>
          <p:cNvPr id="9" name="Content Placeholder 2"/>
          <p:cNvSpPr txBox="1">
            <a:spLocks/>
          </p:cNvSpPr>
          <p:nvPr/>
        </p:nvSpPr>
        <p:spPr>
          <a:xfrm>
            <a:off x="773410" y="1470177"/>
            <a:ext cx="5985614" cy="5535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smtClean="0"/>
              <a:t>Decisions made early in the data collection and planning process will enable or constrain options for data use, reuse, and sharing.</a:t>
            </a:r>
          </a:p>
          <a:p>
            <a:r>
              <a:rPr lang="en-US" dirty="0" smtClean="0"/>
              <a:t>Understanding classification and characteristics of data reveal requirements and opportunities for sharing and visualization and implications for data management.</a:t>
            </a:r>
          </a:p>
          <a:p>
            <a:r>
              <a:rPr lang="en-US" dirty="0" smtClean="0"/>
              <a:t>Understanding data types can facilitate communication between scientists of different domains. </a:t>
            </a:r>
          </a:p>
        </p:txBody>
      </p:sp>
      <p:sp>
        <p:nvSpPr>
          <p:cNvPr id="10" name="Content Placeholder 2"/>
          <p:cNvSpPr txBox="1">
            <a:spLocks/>
          </p:cNvSpPr>
          <p:nvPr/>
        </p:nvSpPr>
        <p:spPr>
          <a:xfrm>
            <a:off x="773410" y="1470176"/>
            <a:ext cx="5985614" cy="5535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Decisions made early in the data collection and planning process will enable or constrain options for data use, reuse, and sharing.</a:t>
            </a:r>
          </a:p>
          <a:p>
            <a:r>
              <a:rPr lang="en-US" dirty="0" smtClean="0"/>
              <a:t>Understanding classification and characteristics of data reveal requirements and opportunities for sharing and visualization and implications for data management.</a:t>
            </a:r>
          </a:p>
          <a:p>
            <a:r>
              <a:rPr lang="en-US" b="1" dirty="0" smtClean="0"/>
              <a:t>Understanding data types can facilitate communication between scientists of different domains. </a:t>
            </a:r>
          </a:p>
        </p:txBody>
      </p:sp>
      <p:sp>
        <p:nvSpPr>
          <p:cNvPr id="12" name="Content Placeholder 2"/>
          <p:cNvSpPr txBox="1">
            <a:spLocks/>
          </p:cNvSpPr>
          <p:nvPr/>
        </p:nvSpPr>
        <p:spPr>
          <a:xfrm>
            <a:off x="773410" y="1470177"/>
            <a:ext cx="5985614" cy="5535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Decisions made early in the data collection and planning process will enable or constrain options for data use, reuse, and sharing.</a:t>
            </a:r>
          </a:p>
          <a:p>
            <a:r>
              <a:rPr lang="en-US" b="1" dirty="0" smtClean="0"/>
              <a:t>Understanding classification and characteristics of data reveal requirements and opportunities for sharing and visualization and implications for data management.</a:t>
            </a:r>
          </a:p>
          <a:p>
            <a:r>
              <a:rPr lang="en-US" dirty="0" smtClean="0"/>
              <a:t>Understanding data types can facilitate communication between scientists of different domains. </a:t>
            </a:r>
          </a:p>
        </p:txBody>
      </p:sp>
    </p:spTree>
    <p:extLst>
      <p:ext uri="{BB962C8B-B14F-4D97-AF65-F5344CB8AC3E}">
        <p14:creationId xmlns:p14="http://schemas.microsoft.com/office/powerpoint/2010/main" val="41762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3166" y="136967"/>
            <a:ext cx="10515600" cy="1325563"/>
          </a:xfrm>
        </p:spPr>
        <p:txBody>
          <a:bodyPr/>
          <a:lstStyle/>
          <a:p>
            <a:r>
              <a:rPr lang="en-US" dirty="0" smtClean="0">
                <a:solidFill>
                  <a:schemeClr val="bg1"/>
                </a:solidFill>
              </a:rPr>
              <a:t>Social Water Science Data: </a:t>
            </a:r>
            <a:r>
              <a:rPr lang="en-US" b="1" dirty="0" smtClean="0">
                <a:solidFill>
                  <a:schemeClr val="bg1"/>
                </a:solidFill>
              </a:rPr>
              <a:t>So What?</a:t>
            </a:r>
            <a:endParaRPr lang="en-US" b="1" dirty="0">
              <a:solidFill>
                <a:schemeClr val="bg1"/>
              </a:solidFill>
            </a:endParaRPr>
          </a:p>
        </p:txBody>
      </p:sp>
      <p:sp>
        <p:nvSpPr>
          <p:cNvPr id="9" name="Content Placeholder 2"/>
          <p:cNvSpPr txBox="1">
            <a:spLocks/>
          </p:cNvSpPr>
          <p:nvPr/>
        </p:nvSpPr>
        <p:spPr>
          <a:xfrm>
            <a:off x="171286" y="1325563"/>
            <a:ext cx="6239167" cy="5535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smtClean="0"/>
              <a:t>Important iUTAH outcomes: </a:t>
            </a:r>
          </a:p>
          <a:p>
            <a:r>
              <a:rPr lang="en-US" dirty="0" smtClean="0"/>
              <a:t>Classifying social </a:t>
            </a:r>
            <a:r>
              <a:rPr lang="en-US" dirty="0"/>
              <a:t>water science data </a:t>
            </a:r>
            <a:endParaRPr lang="en-US" dirty="0" smtClean="0"/>
          </a:p>
          <a:p>
            <a:pPr marL="914400" lvl="2" indent="0">
              <a:buNone/>
            </a:pPr>
            <a:r>
              <a:rPr lang="en-US" sz="2400" dirty="0"/>
              <a:t>B</a:t>
            </a:r>
            <a:r>
              <a:rPr lang="en-US" sz="2400" dirty="0" smtClean="0"/>
              <a:t>etter </a:t>
            </a:r>
            <a:r>
              <a:rPr lang="en-US" sz="2400" dirty="0"/>
              <a:t>understand implications for data </a:t>
            </a:r>
            <a:r>
              <a:rPr lang="en-US" sz="2400" dirty="0" smtClean="0"/>
              <a:t>management. </a:t>
            </a:r>
          </a:p>
          <a:p>
            <a:r>
              <a:rPr lang="en-US" dirty="0" smtClean="0"/>
              <a:t>Interactive tools</a:t>
            </a:r>
          </a:p>
          <a:p>
            <a:pPr marL="914400" lvl="2" indent="0">
              <a:buNone/>
            </a:pPr>
            <a:r>
              <a:rPr lang="en-US" sz="2400" dirty="0" smtClean="0"/>
              <a:t>Broad </a:t>
            </a:r>
            <a:r>
              <a:rPr lang="en-US" sz="2400" dirty="0"/>
              <a:t>access to survey </a:t>
            </a:r>
            <a:r>
              <a:rPr lang="en-US" sz="2400" dirty="0" smtClean="0"/>
              <a:t>data.</a:t>
            </a:r>
          </a:p>
          <a:p>
            <a:pPr lvl="1"/>
            <a:endParaRPr lang="en-US" dirty="0" smtClean="0"/>
          </a:p>
          <a:p>
            <a:pPr lvl="1"/>
            <a:endParaRPr lang="en-US" dirty="0"/>
          </a:p>
          <a:p>
            <a:pPr marL="0" indent="0">
              <a:buNone/>
            </a:pPr>
            <a:endParaRPr lang="en-US" dirty="0" smtClean="0"/>
          </a:p>
          <a:p>
            <a:pPr marL="0" indent="0">
              <a:buNone/>
            </a:pPr>
            <a:r>
              <a:rPr lang="en-US" b="1" dirty="0" smtClean="0"/>
              <a:t>Contribute </a:t>
            </a:r>
            <a:r>
              <a:rPr lang="en-US" b="1" dirty="0"/>
              <a:t>to improving </a:t>
            </a:r>
            <a:r>
              <a:rPr lang="en-US" b="1" dirty="0" smtClean="0"/>
              <a:t>understanding </a:t>
            </a:r>
            <a:r>
              <a:rPr lang="en-US" b="1" dirty="0"/>
              <a:t>of and access to data collected in studies of human-natural </a:t>
            </a:r>
            <a:r>
              <a:rPr lang="en-US" b="1" dirty="0" smtClean="0"/>
              <a:t>systems.</a:t>
            </a:r>
            <a:endParaRPr lang="en-US" b="1" dirty="0"/>
          </a:p>
        </p:txBody>
      </p:sp>
      <p:pic>
        <p:nvPicPr>
          <p:cNvPr id="7" name="Picture 6"/>
          <p:cNvPicPr>
            <a:picLocks noChangeAspect="1"/>
          </p:cNvPicPr>
          <p:nvPr/>
        </p:nvPicPr>
        <p:blipFill>
          <a:blip r:embed="rId3"/>
          <a:stretch>
            <a:fillRect/>
          </a:stretch>
        </p:blipFill>
        <p:spPr>
          <a:xfrm>
            <a:off x="8338740" y="1462530"/>
            <a:ext cx="3713415" cy="496683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4"/>
          <a:srcRect l="7130" r="7621" b="9646"/>
          <a:stretch/>
        </p:blipFill>
        <p:spPr>
          <a:xfrm>
            <a:off x="6410453" y="3581026"/>
            <a:ext cx="3266470" cy="2949004"/>
          </a:xfrm>
          <a:prstGeom prst="rect">
            <a:avLst/>
          </a:prstGeom>
          <a:ln>
            <a:noFill/>
          </a:ln>
          <a:effectLst>
            <a:outerShdw blurRad="292100" dist="139700" dir="2700000" algn="tl" rotWithShape="0">
              <a:srgbClr val="333333">
                <a:alpha val="65000"/>
              </a:srgbClr>
            </a:outerShdw>
          </a:effectLst>
        </p:spPr>
      </p:pic>
      <p:sp>
        <p:nvSpPr>
          <p:cNvPr id="11" name="Right Arrow 10"/>
          <p:cNvSpPr/>
          <p:nvPr/>
        </p:nvSpPr>
        <p:spPr>
          <a:xfrm>
            <a:off x="497712" y="2331954"/>
            <a:ext cx="595132" cy="296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5400000">
            <a:off x="2164018" y="4152779"/>
            <a:ext cx="1207664" cy="809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497712" y="3555797"/>
            <a:ext cx="595132" cy="296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8087" y="1599497"/>
            <a:ext cx="1189823" cy="1799733"/>
          </a:xfrm>
          <a:prstGeom prst="rect">
            <a:avLst/>
          </a:prstGeom>
        </p:spPr>
      </p:pic>
    </p:spTree>
    <p:extLst>
      <p:ext uri="{BB962C8B-B14F-4D97-AF65-F5344CB8AC3E}">
        <p14:creationId xmlns:p14="http://schemas.microsoft.com/office/powerpoint/2010/main" val="171688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2734.JPG"/>
          <p:cNvPicPr>
            <a:picLocks noChangeAspect="1"/>
          </p:cNvPicPr>
          <p:nvPr/>
        </p:nvPicPr>
        <p:blipFill rotWithShape="1">
          <a:blip r:embed="rId3" cstate="print">
            <a:extLst>
              <a:ext uri="{28A0092B-C50C-407E-A947-70E740481C1C}">
                <a14:useLocalDpi xmlns:a14="http://schemas.microsoft.com/office/drawing/2010/main"/>
              </a:ext>
            </a:extLst>
          </a:blip>
          <a:srcRect t="19815" b="5185"/>
          <a:stretch/>
        </p:blipFill>
        <p:spPr>
          <a:xfrm>
            <a:off x="0" y="1"/>
            <a:ext cx="12192000" cy="6857999"/>
          </a:xfrm>
          <a:prstGeom prst="rect">
            <a:avLst/>
          </a:prstGeom>
        </p:spPr>
      </p:pic>
      <p:sp>
        <p:nvSpPr>
          <p:cNvPr id="2" name="Title 1"/>
          <p:cNvSpPr>
            <a:spLocks noGrp="1"/>
          </p:cNvSpPr>
          <p:nvPr>
            <p:ph type="title"/>
          </p:nvPr>
        </p:nvSpPr>
        <p:spPr>
          <a:xfrm>
            <a:off x="428262" y="208348"/>
            <a:ext cx="3588153" cy="1652009"/>
          </a:xfrm>
        </p:spPr>
        <p:txBody>
          <a:bodyPr>
            <a:normAutofit/>
          </a:bodyPr>
          <a:lstStyle/>
          <a:p>
            <a:r>
              <a:rPr lang="en-US" sz="5400" b="1" dirty="0" smtClean="0">
                <a:solidFill>
                  <a:schemeClr val="bg1"/>
                </a:solidFill>
                <a:latin typeface="+mn-lt"/>
              </a:rPr>
              <a:t>Questions?</a:t>
            </a:r>
            <a:endParaRPr lang="en-US" sz="5400" b="1" dirty="0">
              <a:solidFill>
                <a:schemeClr val="bg1"/>
              </a:solidFill>
              <a:latin typeface="+mn-lt"/>
            </a:endParaRPr>
          </a:p>
        </p:txBody>
      </p:sp>
      <p:sp>
        <p:nvSpPr>
          <p:cNvPr id="3" name="Content Placeholder 2"/>
          <p:cNvSpPr>
            <a:spLocks noGrp="1"/>
          </p:cNvSpPr>
          <p:nvPr>
            <p:ph idx="1"/>
          </p:nvPr>
        </p:nvSpPr>
        <p:spPr>
          <a:xfrm>
            <a:off x="1676400" y="4422958"/>
            <a:ext cx="10515600" cy="2170253"/>
          </a:xfrm>
        </p:spPr>
        <p:txBody>
          <a:bodyPr>
            <a:noAutofit/>
          </a:bodyPr>
          <a:lstStyle/>
          <a:p>
            <a:pPr marL="0" indent="0" algn="r">
              <a:buNone/>
            </a:pPr>
            <a:endParaRPr lang="en-US" sz="3200" dirty="0" smtClean="0">
              <a:solidFill>
                <a:schemeClr val="bg1"/>
              </a:solidFill>
            </a:endParaRPr>
          </a:p>
          <a:p>
            <a:pPr marL="0" indent="0" algn="r">
              <a:buNone/>
            </a:pPr>
            <a:r>
              <a:rPr lang="en-US" sz="4000" b="1" dirty="0" smtClean="0">
                <a:solidFill>
                  <a:schemeClr val="bg1"/>
                </a:solidFill>
              </a:rPr>
              <a:t>amber.jones@usu.edu</a:t>
            </a:r>
            <a:endParaRPr lang="en-US" sz="4000" b="1" dirty="0">
              <a:solidFill>
                <a:schemeClr val="bg1"/>
              </a:solidFill>
            </a:endParaRPr>
          </a:p>
          <a:p>
            <a:pPr marL="0" indent="0" algn="r">
              <a:buNone/>
            </a:pPr>
            <a:r>
              <a:rPr lang="en-US" sz="3200" b="1" dirty="0" smtClean="0">
                <a:solidFill>
                  <a:schemeClr val="bg1"/>
                </a:solidFill>
              </a:rPr>
              <a:t>http</a:t>
            </a:r>
            <a:r>
              <a:rPr lang="en-US" sz="3200" b="1" dirty="0">
                <a:solidFill>
                  <a:schemeClr val="bg1"/>
                </a:solidFill>
              </a:rPr>
              <a:t>://</a:t>
            </a:r>
            <a:r>
              <a:rPr lang="en-US" sz="3200" b="1" dirty="0" smtClean="0">
                <a:solidFill>
                  <a:schemeClr val="bg1"/>
                </a:solidFill>
              </a:rPr>
              <a:t>data.iutahepscor.org/surveys</a:t>
            </a:r>
          </a:p>
          <a:p>
            <a:pPr marL="0" indent="0" algn="r">
              <a:buNone/>
            </a:pPr>
            <a:r>
              <a:rPr lang="en-US" sz="3200" b="1" dirty="0">
                <a:solidFill>
                  <a:schemeClr val="bg1"/>
                </a:solidFill>
              </a:rPr>
              <a:t>https://github.com/uchic/SurveyDataViewer</a:t>
            </a:r>
            <a:r>
              <a:rPr lang="en-US" sz="3200" b="1" dirty="0" smtClean="0">
                <a:solidFill>
                  <a:schemeClr val="bg1"/>
                </a:solidFill>
              </a:rPr>
              <a:t>/</a:t>
            </a:r>
            <a:endParaRPr lang="en-US" sz="3200" b="1" dirty="0">
              <a:solidFill>
                <a:schemeClr val="bg1"/>
              </a:solidFill>
            </a:endParaRPr>
          </a:p>
          <a:p>
            <a:pPr algn="r"/>
            <a:endParaRPr lang="en-US" sz="3200" dirty="0" smtClean="0">
              <a:solidFill>
                <a:schemeClr val="bg1"/>
              </a:solidFill>
            </a:endParaRPr>
          </a:p>
        </p:txBody>
      </p:sp>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82581" y="6079333"/>
            <a:ext cx="626006" cy="612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49407" y="3712580"/>
            <a:ext cx="2660699" cy="81581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12379" y="2636135"/>
            <a:ext cx="1997727" cy="856526"/>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607663" y="1515751"/>
            <a:ext cx="1402443" cy="1005291"/>
          </a:xfrm>
          <a:prstGeom prst="rect">
            <a:avLst/>
          </a:prstGeom>
        </p:spPr>
      </p:pic>
    </p:spTree>
    <p:extLst>
      <p:ext uri="{BB962C8B-B14F-4D97-AF65-F5344CB8AC3E}">
        <p14:creationId xmlns:p14="http://schemas.microsoft.com/office/powerpoint/2010/main" val="1925237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73620" y="0"/>
            <a:ext cx="10341980" cy="114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Case Study: Social Science Survey Data</a:t>
            </a:r>
            <a:endParaRPr lang="en-US" dirty="0">
              <a:solidFill>
                <a:schemeClr val="bg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524" b="11913"/>
          <a:stretch/>
        </p:blipFill>
        <p:spPr>
          <a:xfrm>
            <a:off x="1647826" y="1036453"/>
            <a:ext cx="9146034" cy="5456420"/>
          </a:xfrm>
          <a:prstGeom prst="rect">
            <a:avLst/>
          </a:prstGeom>
          <a:ln>
            <a:noFill/>
          </a:ln>
          <a:effectLst>
            <a:outerShdw blurRad="292100" dist="139700" dir="2700000" algn="tl" rotWithShape="0">
              <a:srgbClr val="333333">
                <a:alpha val="65000"/>
              </a:srgbClr>
            </a:outerShdw>
          </a:effectLst>
        </p:spPr>
      </p:pic>
      <p:cxnSp>
        <p:nvCxnSpPr>
          <p:cNvPr id="11" name="Straight Arrow Connector 10"/>
          <p:cNvCxnSpPr/>
          <p:nvPr/>
        </p:nvCxnSpPr>
        <p:spPr>
          <a:xfrm flipH="1">
            <a:off x="9630137" y="1307355"/>
            <a:ext cx="447784" cy="909656"/>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953775" y="476358"/>
            <a:ext cx="1423227" cy="830997"/>
          </a:xfrm>
          <a:prstGeom prst="rect">
            <a:avLst/>
          </a:prstGeom>
          <a:solidFill>
            <a:srgbClr val="FFFFFF"/>
          </a:solidFill>
          <a:ln>
            <a:solidFill>
              <a:srgbClr val="FF0000"/>
            </a:solidFill>
          </a:ln>
        </p:spPr>
        <p:txBody>
          <a:bodyPr wrap="square" rtlCol="0">
            <a:spAutoFit/>
          </a:bodyPr>
          <a:lstStyle/>
          <a:p>
            <a:pPr algn="ctr"/>
            <a:r>
              <a:rPr lang="en-US" sz="1600" dirty="0" smtClean="0">
                <a:solidFill>
                  <a:srgbClr val="FF0000"/>
                </a:solidFill>
              </a:rPr>
              <a:t>Question type dictates </a:t>
            </a:r>
            <a:r>
              <a:rPr lang="en-US" sz="1600" smtClean="0">
                <a:solidFill>
                  <a:srgbClr val="FF0000"/>
                </a:solidFill>
              </a:rPr>
              <a:t>color scheme</a:t>
            </a:r>
            <a:endParaRPr lang="en-US" sz="1600" dirty="0">
              <a:solidFill>
                <a:srgbClr val="FF0000"/>
              </a:solidFill>
            </a:endParaRPr>
          </a:p>
        </p:txBody>
      </p:sp>
      <p:cxnSp>
        <p:nvCxnSpPr>
          <p:cNvPr id="12" name="Straight Arrow Connector 11"/>
          <p:cNvCxnSpPr>
            <a:stCxn id="13" idx="1"/>
          </p:cNvCxnSpPr>
          <p:nvPr/>
        </p:nvCxnSpPr>
        <p:spPr>
          <a:xfrm flipH="1" flipV="1">
            <a:off x="9410218" y="6061585"/>
            <a:ext cx="543557" cy="292388"/>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953775" y="6061585"/>
            <a:ext cx="2113850" cy="584775"/>
          </a:xfrm>
          <a:prstGeom prst="rect">
            <a:avLst/>
          </a:prstGeom>
          <a:solidFill>
            <a:srgbClr val="FFFFFF"/>
          </a:solidFill>
          <a:ln>
            <a:solidFill>
              <a:srgbClr val="FF0000"/>
            </a:solidFill>
          </a:ln>
        </p:spPr>
        <p:txBody>
          <a:bodyPr wrap="square" rtlCol="0">
            <a:spAutoFit/>
          </a:bodyPr>
          <a:lstStyle/>
          <a:p>
            <a:pPr algn="ctr"/>
            <a:r>
              <a:rPr lang="en-US" sz="1600" dirty="0" smtClean="0">
                <a:solidFill>
                  <a:srgbClr val="FF0000"/>
                </a:solidFill>
              </a:rPr>
              <a:t>Likert </a:t>
            </a:r>
            <a:r>
              <a:rPr lang="en-US" sz="1600" smtClean="0">
                <a:solidFill>
                  <a:srgbClr val="FF0000"/>
                </a:solidFill>
              </a:rPr>
              <a:t>style questions- results span a scale</a:t>
            </a:r>
            <a:endParaRPr lang="en-US" sz="1600" dirty="0">
              <a:solidFill>
                <a:srgbClr val="FF0000"/>
              </a:solidFill>
            </a:endParaRPr>
          </a:p>
        </p:txBody>
      </p:sp>
      <p:cxnSp>
        <p:nvCxnSpPr>
          <p:cNvPr id="18" name="Straight Arrow Connector 17"/>
          <p:cNvCxnSpPr/>
          <p:nvPr/>
        </p:nvCxnSpPr>
        <p:spPr>
          <a:xfrm flipV="1">
            <a:off x="752355" y="2847373"/>
            <a:ext cx="895471" cy="567159"/>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6089" y="3329395"/>
            <a:ext cx="1581737" cy="1323439"/>
          </a:xfrm>
          <a:prstGeom prst="rect">
            <a:avLst/>
          </a:prstGeom>
          <a:solidFill>
            <a:srgbClr val="FFFFFF"/>
          </a:solidFill>
          <a:ln>
            <a:solidFill>
              <a:srgbClr val="FF0000"/>
            </a:solidFill>
          </a:ln>
        </p:spPr>
        <p:txBody>
          <a:bodyPr wrap="square" rtlCol="0">
            <a:spAutoFit/>
          </a:bodyPr>
          <a:lstStyle/>
          <a:p>
            <a:pPr algn="ctr"/>
            <a:r>
              <a:rPr lang="en-US" sz="1600" dirty="0" smtClean="0">
                <a:solidFill>
                  <a:srgbClr val="FF0000"/>
                </a:solidFill>
              </a:rPr>
              <a:t>“Nested” questions with similar structure can be viewed simultaneously</a:t>
            </a:r>
            <a:endParaRPr lang="en-US" sz="1600" dirty="0">
              <a:solidFill>
                <a:srgbClr val="FF0000"/>
              </a:solidFill>
            </a:endParaRPr>
          </a:p>
        </p:txBody>
      </p:sp>
    </p:spTree>
    <p:extLst>
      <p:ext uri="{BB962C8B-B14F-4D97-AF65-F5344CB8AC3E}">
        <p14:creationId xmlns:p14="http://schemas.microsoft.com/office/powerpoint/2010/main" val="852716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0031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8996" y="-4959"/>
            <a:ext cx="7839182" cy="1325563"/>
          </a:xfrm>
        </p:spPr>
        <p:txBody>
          <a:bodyPr>
            <a:normAutofit/>
          </a:bodyPr>
          <a:lstStyle/>
          <a:p>
            <a:r>
              <a:rPr lang="en-US" sz="3600" b="1" dirty="0" smtClean="0">
                <a:solidFill>
                  <a:schemeClr val="bg1"/>
                </a:solidFill>
              </a:rPr>
              <a:t>iUTAH: i</a:t>
            </a:r>
            <a:r>
              <a:rPr lang="en-US" sz="3600" dirty="0" smtClean="0">
                <a:solidFill>
                  <a:schemeClr val="bg1"/>
                </a:solidFill>
              </a:rPr>
              <a:t>nnovative </a:t>
            </a:r>
            <a:r>
              <a:rPr lang="en-US" sz="3600" b="1" dirty="0" smtClean="0">
                <a:solidFill>
                  <a:schemeClr val="bg1"/>
                </a:solidFill>
              </a:rPr>
              <a:t>U</a:t>
            </a:r>
            <a:r>
              <a:rPr lang="en-US" sz="3600" dirty="0" smtClean="0">
                <a:solidFill>
                  <a:schemeClr val="bg1"/>
                </a:solidFill>
              </a:rPr>
              <a:t>rban </a:t>
            </a:r>
            <a:r>
              <a:rPr lang="en-US" sz="3600" b="1" dirty="0" smtClean="0">
                <a:solidFill>
                  <a:schemeClr val="bg1"/>
                </a:solidFill>
              </a:rPr>
              <a:t>T</a:t>
            </a:r>
            <a:r>
              <a:rPr lang="en-US" sz="3600" dirty="0" smtClean="0">
                <a:solidFill>
                  <a:schemeClr val="bg1"/>
                </a:solidFill>
              </a:rPr>
              <a:t>ransitions </a:t>
            </a:r>
            <a:br>
              <a:rPr lang="en-US" sz="3600" dirty="0" smtClean="0">
                <a:solidFill>
                  <a:schemeClr val="bg1"/>
                </a:solidFill>
              </a:rPr>
            </a:br>
            <a:r>
              <a:rPr lang="en-US" sz="3600" dirty="0" smtClean="0">
                <a:solidFill>
                  <a:schemeClr val="bg1"/>
                </a:solidFill>
              </a:rPr>
              <a:t>and </a:t>
            </a:r>
            <a:r>
              <a:rPr lang="en-US" sz="3600" b="1" dirty="0" err="1" smtClean="0">
                <a:solidFill>
                  <a:schemeClr val="bg1"/>
                </a:solidFill>
              </a:rPr>
              <a:t>A</a:t>
            </a:r>
            <a:r>
              <a:rPr lang="en-US" sz="3600" dirty="0" err="1" smtClean="0">
                <a:solidFill>
                  <a:schemeClr val="bg1"/>
                </a:solidFill>
              </a:rPr>
              <a:t>ridregion</a:t>
            </a:r>
            <a:r>
              <a:rPr lang="en-US" sz="3600" dirty="0" smtClean="0">
                <a:solidFill>
                  <a:schemeClr val="bg1"/>
                </a:solidFill>
              </a:rPr>
              <a:t> </a:t>
            </a:r>
            <a:r>
              <a:rPr lang="en-US" sz="3600" b="1" dirty="0" err="1" smtClean="0">
                <a:solidFill>
                  <a:schemeClr val="bg1"/>
                </a:solidFill>
              </a:rPr>
              <a:t>H</a:t>
            </a:r>
            <a:r>
              <a:rPr lang="en-US" sz="3600" dirty="0" err="1" smtClean="0">
                <a:solidFill>
                  <a:schemeClr val="bg1"/>
                </a:solidFill>
              </a:rPr>
              <a:t>ydroSustainability</a:t>
            </a:r>
            <a:endParaRPr lang="en-US" sz="3600" dirty="0">
              <a:solidFill>
                <a:schemeClr val="bg1"/>
              </a:solidFill>
            </a:endParaRPr>
          </a:p>
        </p:txBody>
      </p:sp>
      <p:sp>
        <p:nvSpPr>
          <p:cNvPr id="3" name="Content Placeholder 2"/>
          <p:cNvSpPr>
            <a:spLocks noGrp="1"/>
          </p:cNvSpPr>
          <p:nvPr>
            <p:ph idx="1"/>
          </p:nvPr>
        </p:nvSpPr>
        <p:spPr>
          <a:xfrm>
            <a:off x="0" y="1320604"/>
            <a:ext cx="4321159" cy="5330457"/>
          </a:xfrm>
        </p:spPr>
        <p:txBody>
          <a:bodyPr>
            <a:normAutofit/>
          </a:bodyPr>
          <a:lstStyle/>
          <a:p>
            <a:r>
              <a:rPr lang="en-US" dirty="0"/>
              <a:t>Water systems are increasingly conceptualized as coupled human-natural systems</a:t>
            </a:r>
            <a:r>
              <a:rPr lang="en-US" dirty="0" smtClean="0"/>
              <a:t>.</a:t>
            </a:r>
            <a:endParaRPr lang="en-US" dirty="0" smtClean="0"/>
          </a:p>
          <a:p>
            <a:r>
              <a:rPr lang="en-US" dirty="0" smtClean="0"/>
              <a:t>iUTAH: Seeks </a:t>
            </a:r>
            <a:r>
              <a:rPr lang="en-US" dirty="0" smtClean="0"/>
              <a:t>to integrate and share social and biophysical water data</a:t>
            </a:r>
          </a:p>
          <a:p>
            <a:r>
              <a:rPr lang="en-US" dirty="0" smtClean="0"/>
              <a:t>Developed cyberinfrastructure (CI) for baseline biophysical data</a:t>
            </a:r>
          </a:p>
          <a:p>
            <a:r>
              <a:rPr lang="en-US" dirty="0" smtClean="0"/>
              <a:t>Sought analogous CI for social science data</a:t>
            </a:r>
          </a:p>
          <a:p>
            <a:endParaRPr lang="en-US" dirty="0" smtClean="0"/>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9801" y="3893792"/>
            <a:ext cx="3654009" cy="275726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24213" y="1416589"/>
            <a:ext cx="1689216" cy="300305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73230" y="1416589"/>
            <a:ext cx="1698015" cy="300305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100310" y="-4960"/>
            <a:ext cx="3091690" cy="1325563"/>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28070" y="4596725"/>
            <a:ext cx="3657610" cy="2168205"/>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rotWithShape="1">
          <a:blip r:embed="rId8"/>
          <a:srcRect l="1492" b="35561"/>
          <a:stretch/>
        </p:blipFill>
        <p:spPr>
          <a:xfrm>
            <a:off x="4321159" y="1416589"/>
            <a:ext cx="4296439" cy="2353271"/>
          </a:xfrm>
          <a:prstGeom prst="rect">
            <a:avLst/>
          </a:prstGeom>
        </p:spPr>
      </p:pic>
    </p:spTree>
    <p:extLst>
      <p:ext uri="{BB962C8B-B14F-4D97-AF65-F5344CB8AC3E}">
        <p14:creationId xmlns:p14="http://schemas.microsoft.com/office/powerpoint/2010/main" val="141889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 name="Rectangle 449"/>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00" y="155967"/>
            <a:ext cx="12194700" cy="816209"/>
          </a:xfrm>
        </p:spPr>
        <p:txBody>
          <a:bodyPr/>
          <a:lstStyle/>
          <a:p>
            <a:pPr algn="ctr"/>
            <a:r>
              <a:rPr lang="en-US" dirty="0" smtClean="0">
                <a:solidFill>
                  <a:schemeClr val="bg1"/>
                </a:solidFill>
              </a:rPr>
              <a:t>Scales of Social Water Science Data</a:t>
            </a:r>
            <a:endParaRPr lang="en-US" dirty="0">
              <a:solidFill>
                <a:schemeClr val="bg1"/>
              </a:solidFill>
            </a:endParaRPr>
          </a:p>
        </p:txBody>
      </p:sp>
      <p:sp>
        <p:nvSpPr>
          <p:cNvPr id="4" name="Rounded Rectangle 3"/>
          <p:cNvSpPr/>
          <p:nvPr/>
        </p:nvSpPr>
        <p:spPr>
          <a:xfrm>
            <a:off x="123568" y="1167965"/>
            <a:ext cx="11961340" cy="5517549"/>
          </a:xfrm>
          <a:prstGeom prst="roundRect">
            <a:avLst>
              <a:gd name="adj" fmla="val 8248"/>
            </a:avLst>
          </a:prstGeom>
          <a:solidFill>
            <a:srgbClr val="FFFFFF"/>
          </a:solidFill>
          <a:ln w="28575" cmpd="sng">
            <a:solidFill>
              <a:schemeClr val="bg2">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5" name="Rounded Rectangle 4"/>
          <p:cNvSpPr/>
          <p:nvPr/>
        </p:nvSpPr>
        <p:spPr>
          <a:xfrm>
            <a:off x="227343" y="1882615"/>
            <a:ext cx="11746354" cy="4730305"/>
          </a:xfrm>
          <a:prstGeom prst="roundRect">
            <a:avLst>
              <a:gd name="adj" fmla="val 9567"/>
            </a:avLst>
          </a:prstGeom>
          <a:solidFill>
            <a:srgbClr val="FFFFFF"/>
          </a:solidFill>
          <a:ln w="28575" cmpd="sng">
            <a:solidFill>
              <a:schemeClr val="accent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6" name="Rounded Rectangle 5"/>
          <p:cNvSpPr/>
          <p:nvPr/>
        </p:nvSpPr>
        <p:spPr>
          <a:xfrm>
            <a:off x="333632" y="2474755"/>
            <a:ext cx="11528854" cy="4062758"/>
          </a:xfrm>
          <a:prstGeom prst="roundRect">
            <a:avLst>
              <a:gd name="adj" fmla="val 8629"/>
            </a:avLst>
          </a:prstGeom>
          <a:solidFill>
            <a:srgbClr val="FFFFFF"/>
          </a:solidFill>
          <a:ln w="28575" cmpd="sng">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a:cs typeface="Helvetica"/>
            </a:endParaRPr>
          </a:p>
        </p:txBody>
      </p:sp>
      <p:sp>
        <p:nvSpPr>
          <p:cNvPr id="7" name="Rounded Rectangle 6"/>
          <p:cNvSpPr/>
          <p:nvPr/>
        </p:nvSpPr>
        <p:spPr>
          <a:xfrm>
            <a:off x="3249378" y="2988169"/>
            <a:ext cx="8514253" cy="3510359"/>
          </a:xfrm>
          <a:prstGeom prst="roundRect">
            <a:avLst>
              <a:gd name="adj" fmla="val 10346"/>
            </a:avLst>
          </a:prstGeom>
          <a:no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8" name="Rounded Rectangle 7"/>
          <p:cNvSpPr/>
          <p:nvPr/>
        </p:nvSpPr>
        <p:spPr>
          <a:xfrm>
            <a:off x="6181619" y="3552328"/>
            <a:ext cx="2778801" cy="2828177"/>
          </a:xfrm>
          <a:prstGeom prst="roundRect">
            <a:avLst>
              <a:gd name="adj" fmla="val 10787"/>
            </a:avLst>
          </a:prstGeom>
          <a:noFill/>
          <a:ln w="28575" cmpd="sng">
            <a:solidFill>
              <a:schemeClr val="accent4">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a:cs typeface="Helvetica"/>
            </a:endParaRPr>
          </a:p>
        </p:txBody>
      </p:sp>
      <p:sp>
        <p:nvSpPr>
          <p:cNvPr id="9" name="Rounded Rectangle 8"/>
          <p:cNvSpPr/>
          <p:nvPr/>
        </p:nvSpPr>
        <p:spPr>
          <a:xfrm>
            <a:off x="420130" y="3552328"/>
            <a:ext cx="5669485" cy="2850549"/>
          </a:xfrm>
          <a:prstGeom prst="roundRect">
            <a:avLst>
              <a:gd name="adj" fmla="val 10787"/>
            </a:avLst>
          </a:prstGeom>
          <a:noFill/>
          <a:ln w="28575" cmpd="sng">
            <a:solidFill>
              <a:schemeClr val="accent4">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noFill/>
              <a:latin typeface="Helvetica"/>
              <a:cs typeface="Helvetica"/>
            </a:endParaRPr>
          </a:p>
        </p:txBody>
      </p:sp>
      <p:sp>
        <p:nvSpPr>
          <p:cNvPr id="10" name="TextBox 8"/>
          <p:cNvSpPr txBox="1">
            <a:spLocks noChangeArrowheads="1"/>
          </p:cNvSpPr>
          <p:nvPr/>
        </p:nvSpPr>
        <p:spPr bwMode="auto">
          <a:xfrm>
            <a:off x="619283" y="1181155"/>
            <a:ext cx="138251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FEDERAL</a:t>
            </a:r>
            <a:r>
              <a:rPr lang="en-US" sz="1800" dirty="0">
                <a:latin typeface="Helvetica"/>
                <a:cs typeface="Helvetica"/>
              </a:rPr>
              <a:t> </a:t>
            </a:r>
          </a:p>
        </p:txBody>
      </p:sp>
      <p:sp>
        <p:nvSpPr>
          <p:cNvPr id="11" name="Rectangle 10"/>
          <p:cNvSpPr/>
          <p:nvPr/>
        </p:nvSpPr>
        <p:spPr>
          <a:xfrm>
            <a:off x="1829684" y="1959990"/>
            <a:ext cx="2616888" cy="376317"/>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Interviews &amp; Surveys with Agency Staff &amp; Policy Makers</a:t>
            </a:r>
          </a:p>
        </p:txBody>
      </p:sp>
      <p:sp>
        <p:nvSpPr>
          <p:cNvPr id="12" name="Rectangle 11"/>
          <p:cNvSpPr/>
          <p:nvPr/>
        </p:nvSpPr>
        <p:spPr>
          <a:xfrm>
            <a:off x="3342284" y="1295121"/>
            <a:ext cx="1390354" cy="384431"/>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Hazard Event Data </a:t>
            </a:r>
          </a:p>
        </p:txBody>
      </p:sp>
      <p:sp>
        <p:nvSpPr>
          <p:cNvPr id="13" name="Rectangle 12"/>
          <p:cNvSpPr/>
          <p:nvPr/>
        </p:nvSpPr>
        <p:spPr>
          <a:xfrm>
            <a:off x="4830036" y="1288794"/>
            <a:ext cx="1383147" cy="381837"/>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Policies</a:t>
            </a:r>
          </a:p>
        </p:txBody>
      </p:sp>
      <p:sp>
        <p:nvSpPr>
          <p:cNvPr id="14" name="Rectangle 13"/>
          <p:cNvSpPr/>
          <p:nvPr/>
        </p:nvSpPr>
        <p:spPr>
          <a:xfrm>
            <a:off x="1835205" y="1289663"/>
            <a:ext cx="1387134" cy="382537"/>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Census Data</a:t>
            </a:r>
          </a:p>
        </p:txBody>
      </p:sp>
      <p:sp>
        <p:nvSpPr>
          <p:cNvPr id="15" name="TextBox 16"/>
          <p:cNvSpPr txBox="1">
            <a:spLocks noChangeArrowheads="1"/>
          </p:cNvSpPr>
          <p:nvPr/>
        </p:nvSpPr>
        <p:spPr bwMode="auto">
          <a:xfrm>
            <a:off x="619283" y="1886577"/>
            <a:ext cx="106203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STATE</a:t>
            </a:r>
            <a:r>
              <a:rPr lang="en-US" sz="1800" dirty="0">
                <a:latin typeface="Helvetica"/>
                <a:cs typeface="Helvetica"/>
              </a:rPr>
              <a:t> </a:t>
            </a:r>
          </a:p>
        </p:txBody>
      </p:sp>
      <p:sp>
        <p:nvSpPr>
          <p:cNvPr id="16" name="Rectangle 15"/>
          <p:cNvSpPr/>
          <p:nvPr/>
        </p:nvSpPr>
        <p:spPr>
          <a:xfrm>
            <a:off x="4572169" y="1959988"/>
            <a:ext cx="1226428" cy="376319"/>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Hazard Event Data</a:t>
            </a:r>
          </a:p>
        </p:txBody>
      </p:sp>
      <p:sp>
        <p:nvSpPr>
          <p:cNvPr id="17" name="Rectangle 16"/>
          <p:cNvSpPr/>
          <p:nvPr/>
        </p:nvSpPr>
        <p:spPr>
          <a:xfrm>
            <a:off x="5906262" y="1972067"/>
            <a:ext cx="1248301" cy="376319"/>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Policies &amp; Documents</a:t>
            </a:r>
          </a:p>
        </p:txBody>
      </p:sp>
      <p:sp>
        <p:nvSpPr>
          <p:cNvPr id="18" name="TextBox 19"/>
          <p:cNvSpPr txBox="1">
            <a:spLocks noChangeArrowheads="1"/>
          </p:cNvSpPr>
          <p:nvPr/>
        </p:nvSpPr>
        <p:spPr bwMode="auto">
          <a:xfrm>
            <a:off x="632877" y="2492485"/>
            <a:ext cx="26035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WATERSHED/REGION</a:t>
            </a:r>
          </a:p>
        </p:txBody>
      </p:sp>
      <p:sp>
        <p:nvSpPr>
          <p:cNvPr id="19" name="TextBox 20"/>
          <p:cNvSpPr txBox="1">
            <a:spLocks noChangeArrowheads="1"/>
          </p:cNvSpPr>
          <p:nvPr/>
        </p:nvSpPr>
        <p:spPr bwMode="auto">
          <a:xfrm>
            <a:off x="566176" y="3558332"/>
            <a:ext cx="18421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MUNICIPALITY</a:t>
            </a:r>
          </a:p>
        </p:txBody>
      </p:sp>
      <p:sp>
        <p:nvSpPr>
          <p:cNvPr id="20" name="TextBox 31"/>
          <p:cNvSpPr txBox="1">
            <a:spLocks noChangeArrowheads="1"/>
          </p:cNvSpPr>
          <p:nvPr/>
        </p:nvSpPr>
        <p:spPr bwMode="auto">
          <a:xfrm>
            <a:off x="3600712" y="2986776"/>
            <a:ext cx="235104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WATER</a:t>
            </a:r>
            <a:r>
              <a:rPr lang="en-US" sz="1800" dirty="0">
                <a:latin typeface="Helvetica"/>
                <a:cs typeface="Helvetica"/>
              </a:rPr>
              <a:t> </a:t>
            </a:r>
            <a:r>
              <a:rPr lang="en-US" sz="1800" b="1" dirty="0" smtClean="0">
                <a:latin typeface="Helvetica"/>
                <a:cs typeface="Helvetica"/>
              </a:rPr>
              <a:t>DISTRICT</a:t>
            </a:r>
            <a:r>
              <a:rPr lang="en-US" sz="1800" dirty="0" smtClean="0">
                <a:latin typeface="Helvetica"/>
                <a:cs typeface="Helvetica"/>
              </a:rPr>
              <a:t> </a:t>
            </a:r>
            <a:endParaRPr lang="en-US" sz="1800" dirty="0">
              <a:latin typeface="Helvetica"/>
              <a:cs typeface="Helvetica"/>
            </a:endParaRPr>
          </a:p>
        </p:txBody>
      </p:sp>
      <p:sp>
        <p:nvSpPr>
          <p:cNvPr id="21" name="Rectangle 20"/>
          <p:cNvSpPr/>
          <p:nvPr/>
        </p:nvSpPr>
        <p:spPr>
          <a:xfrm>
            <a:off x="6098059" y="3052518"/>
            <a:ext cx="1827053" cy="381164"/>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Interviews &amp; Surveys with Providers</a:t>
            </a:r>
          </a:p>
        </p:txBody>
      </p:sp>
      <p:sp>
        <p:nvSpPr>
          <p:cNvPr id="22" name="Rectangle 21"/>
          <p:cNvSpPr/>
          <p:nvPr/>
        </p:nvSpPr>
        <p:spPr>
          <a:xfrm>
            <a:off x="2795836" y="3347888"/>
            <a:ext cx="1064304" cy="857092"/>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Interviews &amp; Surveys </a:t>
            </a:r>
            <a:r>
              <a:rPr lang="en-US" sz="1300" dirty="0" smtClean="0">
                <a:solidFill>
                  <a:schemeClr val="tx1"/>
                </a:solidFill>
                <a:latin typeface="Helvetica"/>
                <a:cs typeface="Helvetica"/>
              </a:rPr>
              <a:t>with </a:t>
            </a:r>
            <a:r>
              <a:rPr lang="en-US" sz="1300" dirty="0">
                <a:solidFill>
                  <a:schemeClr val="tx1"/>
                </a:solidFill>
                <a:latin typeface="Helvetica"/>
                <a:cs typeface="Helvetica"/>
              </a:rPr>
              <a:t>Key Informants</a:t>
            </a:r>
          </a:p>
        </p:txBody>
      </p:sp>
      <p:sp>
        <p:nvSpPr>
          <p:cNvPr id="23" name="Rectangle 22"/>
          <p:cNvSpPr/>
          <p:nvPr/>
        </p:nvSpPr>
        <p:spPr>
          <a:xfrm>
            <a:off x="4695959" y="2528212"/>
            <a:ext cx="963518" cy="384904"/>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smtClean="0">
                <a:solidFill>
                  <a:schemeClr val="tx1"/>
                </a:solidFill>
                <a:latin typeface="Helvetica"/>
                <a:cs typeface="Helvetica"/>
              </a:rPr>
              <a:t>News Articles</a:t>
            </a:r>
            <a:endParaRPr lang="en-US" sz="1300" dirty="0">
              <a:solidFill>
                <a:schemeClr val="tx1"/>
              </a:solidFill>
              <a:latin typeface="Helvetica"/>
              <a:cs typeface="Helvetica"/>
            </a:endParaRPr>
          </a:p>
        </p:txBody>
      </p:sp>
      <p:sp>
        <p:nvSpPr>
          <p:cNvPr id="24" name="Rectangle 23"/>
          <p:cNvSpPr/>
          <p:nvPr/>
        </p:nvSpPr>
        <p:spPr>
          <a:xfrm>
            <a:off x="3313854" y="2533762"/>
            <a:ext cx="1258316" cy="384904"/>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Land Use &amp; Amenity Data</a:t>
            </a:r>
          </a:p>
        </p:txBody>
      </p:sp>
      <p:sp>
        <p:nvSpPr>
          <p:cNvPr id="25" name="Rectangle 24"/>
          <p:cNvSpPr/>
          <p:nvPr/>
        </p:nvSpPr>
        <p:spPr>
          <a:xfrm>
            <a:off x="711486" y="3954020"/>
            <a:ext cx="1178203" cy="381320"/>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Websites &amp; Documents</a:t>
            </a:r>
          </a:p>
        </p:txBody>
      </p:sp>
      <p:sp>
        <p:nvSpPr>
          <p:cNvPr id="54" name="Rectangle 53"/>
          <p:cNvSpPr/>
          <p:nvPr/>
        </p:nvSpPr>
        <p:spPr>
          <a:xfrm>
            <a:off x="8301588" y="3063804"/>
            <a:ext cx="1317664" cy="381320"/>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Websites &amp; Documents</a:t>
            </a:r>
          </a:p>
        </p:txBody>
      </p:sp>
      <p:sp>
        <p:nvSpPr>
          <p:cNvPr id="55" name="TextBox 20"/>
          <p:cNvSpPr txBox="1">
            <a:spLocks noChangeArrowheads="1"/>
          </p:cNvSpPr>
          <p:nvPr/>
        </p:nvSpPr>
        <p:spPr bwMode="auto">
          <a:xfrm>
            <a:off x="6299928" y="3551705"/>
            <a:ext cx="1844581"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a:cs typeface="Helvetica"/>
              </a:rPr>
              <a:t>MUNICIPALITY</a:t>
            </a:r>
          </a:p>
        </p:txBody>
      </p:sp>
      <p:sp>
        <p:nvSpPr>
          <p:cNvPr id="140" name="Rectangle 139"/>
          <p:cNvSpPr/>
          <p:nvPr/>
        </p:nvSpPr>
        <p:spPr>
          <a:xfrm>
            <a:off x="3994066" y="3356109"/>
            <a:ext cx="912825" cy="862684"/>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Water Use &amp; Price Data</a:t>
            </a:r>
          </a:p>
        </p:txBody>
      </p:sp>
      <p:sp>
        <p:nvSpPr>
          <p:cNvPr id="141" name="Rectangle 140"/>
          <p:cNvSpPr/>
          <p:nvPr/>
        </p:nvSpPr>
        <p:spPr>
          <a:xfrm>
            <a:off x="5751253" y="3984423"/>
            <a:ext cx="4109437" cy="259494"/>
          </a:xfrm>
          <a:prstGeom prst="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300" dirty="0">
                <a:solidFill>
                  <a:schemeClr val="tx1"/>
                </a:solidFill>
                <a:latin typeface="Helvetica"/>
                <a:cs typeface="Helvetica"/>
              </a:rPr>
              <a:t>Interviews &amp; Surveys </a:t>
            </a:r>
            <a:r>
              <a:rPr lang="en-US" sz="1300" dirty="0" smtClean="0">
                <a:solidFill>
                  <a:schemeClr val="tx1"/>
                </a:solidFill>
                <a:latin typeface="Helvetica"/>
                <a:cs typeface="Helvetica"/>
              </a:rPr>
              <a:t>with Households </a:t>
            </a:r>
            <a:r>
              <a:rPr lang="en-US" sz="1300" dirty="0">
                <a:solidFill>
                  <a:schemeClr val="tx1"/>
                </a:solidFill>
                <a:latin typeface="Helvetica"/>
                <a:cs typeface="Helvetica"/>
              </a:rPr>
              <a:t>&amp; Public</a:t>
            </a:r>
          </a:p>
        </p:txBody>
      </p:sp>
      <p:grpSp>
        <p:nvGrpSpPr>
          <p:cNvPr id="377" name="Group 376"/>
          <p:cNvGrpSpPr/>
          <p:nvPr/>
        </p:nvGrpSpPr>
        <p:grpSpPr>
          <a:xfrm>
            <a:off x="9025671" y="4445883"/>
            <a:ext cx="2650786" cy="1682067"/>
            <a:chOff x="9039481" y="4695568"/>
            <a:chExt cx="2650786" cy="1682067"/>
          </a:xfrm>
        </p:grpSpPr>
        <p:sp>
          <p:nvSpPr>
            <p:cNvPr id="113" name="Rounded Rectangle 112"/>
            <p:cNvSpPr/>
            <p:nvPr/>
          </p:nvSpPr>
          <p:spPr>
            <a:xfrm>
              <a:off x="9064195" y="4695568"/>
              <a:ext cx="2626072" cy="1682067"/>
            </a:xfrm>
            <a:prstGeom prst="roundRect">
              <a:avLst>
                <a:gd name="adj" fmla="val 10004"/>
              </a:avLst>
            </a:prstGeom>
            <a:solidFill>
              <a:schemeClr val="bg1"/>
            </a:solidFill>
            <a:ln w="28575"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114" name="TextBox 26"/>
            <p:cNvSpPr txBox="1">
              <a:spLocks noChangeArrowheads="1"/>
            </p:cNvSpPr>
            <p:nvPr/>
          </p:nvSpPr>
          <p:spPr bwMode="auto">
            <a:xfrm>
              <a:off x="9039481" y="4778713"/>
              <a:ext cx="1905399" cy="33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50" b="1" dirty="0">
                  <a:latin typeface="Helvetica"/>
                  <a:cs typeface="Helvetica"/>
                </a:rPr>
                <a:t>NEIGHBORHOOD</a:t>
              </a:r>
            </a:p>
          </p:txBody>
        </p:sp>
        <p:grpSp>
          <p:nvGrpSpPr>
            <p:cNvPr id="115" name="Group 114"/>
            <p:cNvGrpSpPr>
              <a:grpSpLocks noChangeAspect="1"/>
            </p:cNvGrpSpPr>
            <p:nvPr/>
          </p:nvGrpSpPr>
          <p:grpSpPr>
            <a:xfrm>
              <a:off x="9138583" y="5311539"/>
              <a:ext cx="497465" cy="837628"/>
              <a:chOff x="1004887" y="4987925"/>
              <a:chExt cx="300094" cy="505296"/>
            </a:xfrm>
          </p:grpSpPr>
          <p:sp>
            <p:nvSpPr>
              <p:cNvPr id="137" name="Rounded Rectangle 136"/>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138" name="Picture 137"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139" name="Picture 138"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116" name="Group 115"/>
            <p:cNvGrpSpPr>
              <a:grpSpLocks noChangeAspect="1"/>
            </p:cNvGrpSpPr>
            <p:nvPr/>
          </p:nvGrpSpPr>
          <p:grpSpPr>
            <a:xfrm>
              <a:off x="10722919" y="4863649"/>
              <a:ext cx="911447" cy="777328"/>
              <a:chOff x="1803247" y="5032954"/>
              <a:chExt cx="547978" cy="467343"/>
            </a:xfrm>
          </p:grpSpPr>
          <p:sp>
            <p:nvSpPr>
              <p:cNvPr id="134" name="Hexagon 133"/>
              <p:cNvSpPr/>
              <p:nvPr/>
            </p:nvSpPr>
            <p:spPr>
              <a:xfrm>
                <a:off x="1803247" y="5067301"/>
                <a:ext cx="547978" cy="417454"/>
              </a:xfrm>
              <a:prstGeom prst="hexagon">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sz="1400" dirty="0">
                  <a:solidFill>
                    <a:schemeClr val="tx1"/>
                  </a:solidFill>
                  <a:latin typeface="Helvetica"/>
                  <a:cs typeface="Helvetica"/>
                </a:endParaRPr>
              </a:p>
            </p:txBody>
          </p:sp>
          <p:pic>
            <p:nvPicPr>
              <p:cNvPr id="135" name="Picture 134" descr="users-grou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436" y="5171907"/>
                <a:ext cx="328390" cy="328390"/>
              </a:xfrm>
              <a:prstGeom prst="rect">
                <a:avLst/>
              </a:prstGeom>
            </p:spPr>
          </p:pic>
          <p:sp>
            <p:nvSpPr>
              <p:cNvPr id="136" name="TextBox 135"/>
              <p:cNvSpPr txBox="1"/>
              <p:nvPr/>
            </p:nvSpPr>
            <p:spPr>
              <a:xfrm>
                <a:off x="1903741" y="5032954"/>
                <a:ext cx="347135" cy="193852"/>
              </a:xfrm>
              <a:prstGeom prst="rect">
                <a:avLst/>
              </a:prstGeom>
              <a:noFill/>
            </p:spPr>
            <p:txBody>
              <a:bodyPr wrap="none" rtlCol="0">
                <a:spAutoFit/>
              </a:bodyPr>
              <a:lstStyle/>
              <a:p>
                <a:r>
                  <a:rPr lang="en-US" sz="1600" dirty="0" smtClean="0">
                    <a:latin typeface="Helvetica"/>
                    <a:cs typeface="Helvetica"/>
                  </a:rPr>
                  <a:t>Park</a:t>
                </a:r>
                <a:endParaRPr lang="en-US" sz="1600" dirty="0">
                  <a:latin typeface="Helvetica"/>
                  <a:cs typeface="Helvetica"/>
                </a:endParaRPr>
              </a:p>
            </p:txBody>
          </p:sp>
        </p:grpSp>
        <p:grpSp>
          <p:nvGrpSpPr>
            <p:cNvPr id="117" name="Group 116"/>
            <p:cNvGrpSpPr>
              <a:grpSpLocks noChangeAspect="1"/>
            </p:cNvGrpSpPr>
            <p:nvPr/>
          </p:nvGrpSpPr>
          <p:grpSpPr>
            <a:xfrm>
              <a:off x="10769228" y="5673938"/>
              <a:ext cx="859887" cy="666626"/>
              <a:chOff x="1783695" y="5644046"/>
              <a:chExt cx="527340" cy="408819"/>
            </a:xfrm>
          </p:grpSpPr>
          <p:sp>
            <p:nvSpPr>
              <p:cNvPr id="130" name="Rounded Rectangle 129"/>
              <p:cNvSpPr/>
              <p:nvPr/>
            </p:nvSpPr>
            <p:spPr>
              <a:xfrm>
                <a:off x="1783695" y="5657579"/>
                <a:ext cx="527340" cy="372899"/>
              </a:xfrm>
              <a:prstGeom prst="roundRect">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900" dirty="0">
                  <a:solidFill>
                    <a:schemeClr val="tx1"/>
                  </a:solidFill>
                  <a:latin typeface="Helvetica"/>
                  <a:cs typeface="Helvetica"/>
                </a:endParaRPr>
              </a:p>
            </p:txBody>
          </p:sp>
          <p:pic>
            <p:nvPicPr>
              <p:cNvPr id="131" name="Picture 130"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166" y="5803336"/>
                <a:ext cx="249529" cy="249529"/>
              </a:xfrm>
              <a:prstGeom prst="rect">
                <a:avLst/>
              </a:prstGeom>
            </p:spPr>
          </p:pic>
          <p:pic>
            <p:nvPicPr>
              <p:cNvPr id="132" name="Picture 131"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638" y="5793225"/>
                <a:ext cx="249529" cy="249529"/>
              </a:xfrm>
              <a:prstGeom prst="rect">
                <a:avLst/>
              </a:prstGeom>
            </p:spPr>
          </p:pic>
          <p:sp>
            <p:nvSpPr>
              <p:cNvPr id="133" name="TextBox 132"/>
              <p:cNvSpPr txBox="1"/>
              <p:nvPr/>
            </p:nvSpPr>
            <p:spPr>
              <a:xfrm>
                <a:off x="1860106" y="5644046"/>
                <a:ext cx="386603" cy="193852"/>
              </a:xfrm>
              <a:prstGeom prst="rect">
                <a:avLst/>
              </a:prstGeom>
              <a:noFill/>
            </p:spPr>
            <p:txBody>
              <a:bodyPr wrap="none" rtlCol="0">
                <a:spAutoFit/>
              </a:bodyPr>
              <a:lstStyle/>
              <a:p>
                <a:r>
                  <a:rPr lang="en-US" sz="1600" dirty="0" smtClean="0">
                    <a:latin typeface="Helvetica"/>
                    <a:cs typeface="Helvetica"/>
                  </a:rPr>
                  <a:t>Store</a:t>
                </a:r>
                <a:endParaRPr lang="en-US" sz="1600" dirty="0">
                  <a:latin typeface="Helvetica"/>
                  <a:cs typeface="Helvetica"/>
                </a:endParaRPr>
              </a:p>
            </p:txBody>
          </p:sp>
        </p:grpSp>
        <p:grpSp>
          <p:nvGrpSpPr>
            <p:cNvPr id="296" name="Group 295"/>
            <p:cNvGrpSpPr>
              <a:grpSpLocks noChangeAspect="1"/>
            </p:cNvGrpSpPr>
            <p:nvPr/>
          </p:nvGrpSpPr>
          <p:grpSpPr>
            <a:xfrm>
              <a:off x="9685742" y="5316909"/>
              <a:ext cx="497465" cy="837628"/>
              <a:chOff x="1004887" y="4987925"/>
              <a:chExt cx="300094" cy="505296"/>
            </a:xfrm>
          </p:grpSpPr>
          <p:sp>
            <p:nvSpPr>
              <p:cNvPr id="297" name="Rounded Rectangle 296"/>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298" name="Picture 297"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299" name="Picture 298"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300" name="Group 299"/>
            <p:cNvGrpSpPr>
              <a:grpSpLocks noChangeAspect="1"/>
            </p:cNvGrpSpPr>
            <p:nvPr/>
          </p:nvGrpSpPr>
          <p:grpSpPr>
            <a:xfrm>
              <a:off x="10233681" y="5306978"/>
              <a:ext cx="497465" cy="837628"/>
              <a:chOff x="1004887" y="4987925"/>
              <a:chExt cx="300094" cy="505296"/>
            </a:xfrm>
          </p:grpSpPr>
          <p:sp>
            <p:nvSpPr>
              <p:cNvPr id="301" name="Rounded Rectangle 300"/>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302" name="Picture 301"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303" name="Picture 302"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grpSp>
        <p:nvGrpSpPr>
          <p:cNvPr id="378" name="Group 377"/>
          <p:cNvGrpSpPr/>
          <p:nvPr/>
        </p:nvGrpSpPr>
        <p:grpSpPr>
          <a:xfrm>
            <a:off x="6237897" y="4469976"/>
            <a:ext cx="2650786" cy="1682067"/>
            <a:chOff x="9039481" y="4695568"/>
            <a:chExt cx="2650786" cy="1682067"/>
          </a:xfrm>
        </p:grpSpPr>
        <p:sp>
          <p:nvSpPr>
            <p:cNvPr id="379" name="Rounded Rectangle 378"/>
            <p:cNvSpPr/>
            <p:nvPr/>
          </p:nvSpPr>
          <p:spPr>
            <a:xfrm>
              <a:off x="9064195" y="4695568"/>
              <a:ext cx="2626072" cy="1682067"/>
            </a:xfrm>
            <a:prstGeom prst="roundRect">
              <a:avLst>
                <a:gd name="adj" fmla="val 10004"/>
              </a:avLst>
            </a:prstGeom>
            <a:solidFill>
              <a:schemeClr val="bg1"/>
            </a:solidFill>
            <a:ln w="28575"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380" name="TextBox 26"/>
            <p:cNvSpPr txBox="1">
              <a:spLocks noChangeArrowheads="1"/>
            </p:cNvSpPr>
            <p:nvPr/>
          </p:nvSpPr>
          <p:spPr bwMode="auto">
            <a:xfrm>
              <a:off x="9039481" y="4778713"/>
              <a:ext cx="1905399" cy="33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50" b="1" dirty="0">
                  <a:latin typeface="Helvetica"/>
                  <a:cs typeface="Helvetica"/>
                </a:rPr>
                <a:t>NEIGHBORHOOD</a:t>
              </a:r>
            </a:p>
          </p:txBody>
        </p:sp>
        <p:grpSp>
          <p:nvGrpSpPr>
            <p:cNvPr id="381" name="Group 380"/>
            <p:cNvGrpSpPr>
              <a:grpSpLocks noChangeAspect="1"/>
            </p:cNvGrpSpPr>
            <p:nvPr/>
          </p:nvGrpSpPr>
          <p:grpSpPr>
            <a:xfrm>
              <a:off x="9138583" y="5311539"/>
              <a:ext cx="497465" cy="837628"/>
              <a:chOff x="1004887" y="4987925"/>
              <a:chExt cx="300094" cy="505296"/>
            </a:xfrm>
          </p:grpSpPr>
          <p:sp>
            <p:nvSpPr>
              <p:cNvPr id="399" name="Rounded Rectangle 398"/>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00" name="Picture 399"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01" name="Picture 400"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382" name="Group 381"/>
            <p:cNvGrpSpPr>
              <a:grpSpLocks noChangeAspect="1"/>
            </p:cNvGrpSpPr>
            <p:nvPr/>
          </p:nvGrpSpPr>
          <p:grpSpPr>
            <a:xfrm>
              <a:off x="10722919" y="4863649"/>
              <a:ext cx="911447" cy="777328"/>
              <a:chOff x="1803247" y="5032954"/>
              <a:chExt cx="547978" cy="467343"/>
            </a:xfrm>
          </p:grpSpPr>
          <p:sp>
            <p:nvSpPr>
              <p:cNvPr id="396" name="Hexagon 395"/>
              <p:cNvSpPr/>
              <p:nvPr/>
            </p:nvSpPr>
            <p:spPr>
              <a:xfrm>
                <a:off x="1803247" y="5067301"/>
                <a:ext cx="547978" cy="417454"/>
              </a:xfrm>
              <a:prstGeom prst="hexagon">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sz="1400" dirty="0">
                  <a:solidFill>
                    <a:schemeClr val="tx1"/>
                  </a:solidFill>
                  <a:latin typeface="Helvetica"/>
                  <a:cs typeface="Helvetica"/>
                </a:endParaRPr>
              </a:p>
            </p:txBody>
          </p:sp>
          <p:pic>
            <p:nvPicPr>
              <p:cNvPr id="397" name="Picture 396" descr="users-grou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436" y="5171907"/>
                <a:ext cx="328390" cy="328390"/>
              </a:xfrm>
              <a:prstGeom prst="rect">
                <a:avLst/>
              </a:prstGeom>
            </p:spPr>
          </p:pic>
          <p:sp>
            <p:nvSpPr>
              <p:cNvPr id="398" name="TextBox 397"/>
              <p:cNvSpPr txBox="1"/>
              <p:nvPr/>
            </p:nvSpPr>
            <p:spPr>
              <a:xfrm>
                <a:off x="1903741" y="5032954"/>
                <a:ext cx="347135" cy="193852"/>
              </a:xfrm>
              <a:prstGeom prst="rect">
                <a:avLst/>
              </a:prstGeom>
              <a:noFill/>
            </p:spPr>
            <p:txBody>
              <a:bodyPr wrap="none" rtlCol="0">
                <a:spAutoFit/>
              </a:bodyPr>
              <a:lstStyle/>
              <a:p>
                <a:r>
                  <a:rPr lang="en-US" sz="1600" dirty="0" smtClean="0">
                    <a:latin typeface="Helvetica"/>
                    <a:cs typeface="Helvetica"/>
                  </a:rPr>
                  <a:t>Park</a:t>
                </a:r>
                <a:endParaRPr lang="en-US" sz="1600" dirty="0">
                  <a:latin typeface="Helvetica"/>
                  <a:cs typeface="Helvetica"/>
                </a:endParaRPr>
              </a:p>
            </p:txBody>
          </p:sp>
        </p:grpSp>
        <p:grpSp>
          <p:nvGrpSpPr>
            <p:cNvPr id="383" name="Group 382"/>
            <p:cNvGrpSpPr>
              <a:grpSpLocks noChangeAspect="1"/>
            </p:cNvGrpSpPr>
            <p:nvPr/>
          </p:nvGrpSpPr>
          <p:grpSpPr>
            <a:xfrm>
              <a:off x="10769228" y="5673938"/>
              <a:ext cx="859887" cy="666626"/>
              <a:chOff x="1783695" y="5644046"/>
              <a:chExt cx="527340" cy="408819"/>
            </a:xfrm>
          </p:grpSpPr>
          <p:sp>
            <p:nvSpPr>
              <p:cNvPr id="392" name="Rounded Rectangle 391"/>
              <p:cNvSpPr/>
              <p:nvPr/>
            </p:nvSpPr>
            <p:spPr>
              <a:xfrm>
                <a:off x="1783695" y="5657579"/>
                <a:ext cx="527340" cy="372899"/>
              </a:xfrm>
              <a:prstGeom prst="roundRect">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900" dirty="0">
                  <a:solidFill>
                    <a:schemeClr val="tx1"/>
                  </a:solidFill>
                  <a:latin typeface="Helvetica"/>
                  <a:cs typeface="Helvetica"/>
                </a:endParaRPr>
              </a:p>
            </p:txBody>
          </p:sp>
          <p:pic>
            <p:nvPicPr>
              <p:cNvPr id="393" name="Picture 392"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166" y="5803336"/>
                <a:ext cx="249529" cy="249529"/>
              </a:xfrm>
              <a:prstGeom prst="rect">
                <a:avLst/>
              </a:prstGeom>
            </p:spPr>
          </p:pic>
          <p:pic>
            <p:nvPicPr>
              <p:cNvPr id="394" name="Picture 393"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638" y="5793225"/>
                <a:ext cx="249529" cy="249529"/>
              </a:xfrm>
              <a:prstGeom prst="rect">
                <a:avLst/>
              </a:prstGeom>
            </p:spPr>
          </p:pic>
          <p:sp>
            <p:nvSpPr>
              <p:cNvPr id="395" name="TextBox 394"/>
              <p:cNvSpPr txBox="1"/>
              <p:nvPr/>
            </p:nvSpPr>
            <p:spPr>
              <a:xfrm>
                <a:off x="1860106" y="5644046"/>
                <a:ext cx="386603" cy="193852"/>
              </a:xfrm>
              <a:prstGeom prst="rect">
                <a:avLst/>
              </a:prstGeom>
              <a:noFill/>
            </p:spPr>
            <p:txBody>
              <a:bodyPr wrap="none" rtlCol="0">
                <a:spAutoFit/>
              </a:bodyPr>
              <a:lstStyle/>
              <a:p>
                <a:r>
                  <a:rPr lang="en-US" sz="1600" dirty="0" smtClean="0">
                    <a:latin typeface="Helvetica"/>
                    <a:cs typeface="Helvetica"/>
                  </a:rPr>
                  <a:t>Store</a:t>
                </a:r>
                <a:endParaRPr lang="en-US" sz="1600" dirty="0">
                  <a:latin typeface="Helvetica"/>
                  <a:cs typeface="Helvetica"/>
                </a:endParaRPr>
              </a:p>
            </p:txBody>
          </p:sp>
        </p:grpSp>
        <p:grpSp>
          <p:nvGrpSpPr>
            <p:cNvPr id="384" name="Group 383"/>
            <p:cNvGrpSpPr>
              <a:grpSpLocks noChangeAspect="1"/>
            </p:cNvGrpSpPr>
            <p:nvPr/>
          </p:nvGrpSpPr>
          <p:grpSpPr>
            <a:xfrm>
              <a:off x="9685742" y="5316909"/>
              <a:ext cx="497465" cy="837628"/>
              <a:chOff x="1004887" y="4987925"/>
              <a:chExt cx="300094" cy="505296"/>
            </a:xfrm>
          </p:grpSpPr>
          <p:sp>
            <p:nvSpPr>
              <p:cNvPr id="389" name="Rounded Rectangle 388"/>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390" name="Picture 389"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391" name="Picture 390"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385" name="Group 384"/>
            <p:cNvGrpSpPr>
              <a:grpSpLocks noChangeAspect="1"/>
            </p:cNvGrpSpPr>
            <p:nvPr/>
          </p:nvGrpSpPr>
          <p:grpSpPr>
            <a:xfrm>
              <a:off x="10233681" y="5306978"/>
              <a:ext cx="497465" cy="837628"/>
              <a:chOff x="1004887" y="4987925"/>
              <a:chExt cx="300094" cy="505296"/>
            </a:xfrm>
          </p:grpSpPr>
          <p:sp>
            <p:nvSpPr>
              <p:cNvPr id="386" name="Rounded Rectangle 385"/>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387" name="Picture 386"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388" name="Picture 387"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grpSp>
        <p:nvGrpSpPr>
          <p:cNvPr id="402" name="Group 401"/>
          <p:cNvGrpSpPr/>
          <p:nvPr/>
        </p:nvGrpSpPr>
        <p:grpSpPr>
          <a:xfrm>
            <a:off x="3313853" y="4462895"/>
            <a:ext cx="2650786" cy="1682067"/>
            <a:chOff x="9039481" y="4695568"/>
            <a:chExt cx="2650786" cy="1682067"/>
          </a:xfrm>
        </p:grpSpPr>
        <p:sp>
          <p:nvSpPr>
            <p:cNvPr id="403" name="Rounded Rectangle 402"/>
            <p:cNvSpPr/>
            <p:nvPr/>
          </p:nvSpPr>
          <p:spPr>
            <a:xfrm>
              <a:off x="9064195" y="4695568"/>
              <a:ext cx="2626072" cy="1682067"/>
            </a:xfrm>
            <a:prstGeom prst="roundRect">
              <a:avLst>
                <a:gd name="adj" fmla="val 10004"/>
              </a:avLst>
            </a:prstGeom>
            <a:solidFill>
              <a:schemeClr val="bg1"/>
            </a:solidFill>
            <a:ln w="28575"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404" name="TextBox 26"/>
            <p:cNvSpPr txBox="1">
              <a:spLocks noChangeArrowheads="1"/>
            </p:cNvSpPr>
            <p:nvPr/>
          </p:nvSpPr>
          <p:spPr bwMode="auto">
            <a:xfrm>
              <a:off x="9039481" y="4778713"/>
              <a:ext cx="1905399" cy="33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50" b="1" dirty="0">
                  <a:latin typeface="Helvetica"/>
                  <a:cs typeface="Helvetica"/>
                </a:rPr>
                <a:t>NEIGHBORHOOD</a:t>
              </a:r>
            </a:p>
          </p:txBody>
        </p:sp>
        <p:grpSp>
          <p:nvGrpSpPr>
            <p:cNvPr id="405" name="Group 404"/>
            <p:cNvGrpSpPr>
              <a:grpSpLocks noChangeAspect="1"/>
            </p:cNvGrpSpPr>
            <p:nvPr/>
          </p:nvGrpSpPr>
          <p:grpSpPr>
            <a:xfrm>
              <a:off x="9138583" y="5311539"/>
              <a:ext cx="497465" cy="837628"/>
              <a:chOff x="1004887" y="4987925"/>
              <a:chExt cx="300094" cy="505296"/>
            </a:xfrm>
          </p:grpSpPr>
          <p:sp>
            <p:nvSpPr>
              <p:cNvPr id="423" name="Rounded Rectangle 422"/>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24" name="Picture 423"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25" name="Picture 424"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406" name="Group 405"/>
            <p:cNvGrpSpPr>
              <a:grpSpLocks noChangeAspect="1"/>
            </p:cNvGrpSpPr>
            <p:nvPr/>
          </p:nvGrpSpPr>
          <p:grpSpPr>
            <a:xfrm>
              <a:off x="10722919" y="4863649"/>
              <a:ext cx="911447" cy="777328"/>
              <a:chOff x="1803247" y="5032954"/>
              <a:chExt cx="547978" cy="467343"/>
            </a:xfrm>
          </p:grpSpPr>
          <p:sp>
            <p:nvSpPr>
              <p:cNvPr id="420" name="Hexagon 419"/>
              <p:cNvSpPr/>
              <p:nvPr/>
            </p:nvSpPr>
            <p:spPr>
              <a:xfrm>
                <a:off x="1803247" y="5067301"/>
                <a:ext cx="547978" cy="417454"/>
              </a:xfrm>
              <a:prstGeom prst="hexagon">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sz="1400" dirty="0">
                  <a:solidFill>
                    <a:schemeClr val="tx1"/>
                  </a:solidFill>
                  <a:latin typeface="Helvetica"/>
                  <a:cs typeface="Helvetica"/>
                </a:endParaRPr>
              </a:p>
            </p:txBody>
          </p:sp>
          <p:pic>
            <p:nvPicPr>
              <p:cNvPr id="421" name="Picture 420" descr="users-grou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436" y="5171907"/>
                <a:ext cx="328390" cy="328390"/>
              </a:xfrm>
              <a:prstGeom prst="rect">
                <a:avLst/>
              </a:prstGeom>
            </p:spPr>
          </p:pic>
          <p:sp>
            <p:nvSpPr>
              <p:cNvPr id="422" name="TextBox 421"/>
              <p:cNvSpPr txBox="1"/>
              <p:nvPr/>
            </p:nvSpPr>
            <p:spPr>
              <a:xfrm>
                <a:off x="1903741" y="5032954"/>
                <a:ext cx="347135" cy="193852"/>
              </a:xfrm>
              <a:prstGeom prst="rect">
                <a:avLst/>
              </a:prstGeom>
              <a:noFill/>
            </p:spPr>
            <p:txBody>
              <a:bodyPr wrap="none" rtlCol="0">
                <a:spAutoFit/>
              </a:bodyPr>
              <a:lstStyle/>
              <a:p>
                <a:r>
                  <a:rPr lang="en-US" sz="1600" dirty="0" smtClean="0">
                    <a:latin typeface="Helvetica"/>
                    <a:cs typeface="Helvetica"/>
                  </a:rPr>
                  <a:t>Park</a:t>
                </a:r>
                <a:endParaRPr lang="en-US" sz="1600" dirty="0">
                  <a:latin typeface="Helvetica"/>
                  <a:cs typeface="Helvetica"/>
                </a:endParaRPr>
              </a:p>
            </p:txBody>
          </p:sp>
        </p:grpSp>
        <p:grpSp>
          <p:nvGrpSpPr>
            <p:cNvPr id="407" name="Group 406"/>
            <p:cNvGrpSpPr>
              <a:grpSpLocks noChangeAspect="1"/>
            </p:cNvGrpSpPr>
            <p:nvPr/>
          </p:nvGrpSpPr>
          <p:grpSpPr>
            <a:xfrm>
              <a:off x="10769228" y="5673938"/>
              <a:ext cx="859887" cy="666626"/>
              <a:chOff x="1783695" y="5644046"/>
              <a:chExt cx="527340" cy="408819"/>
            </a:xfrm>
          </p:grpSpPr>
          <p:sp>
            <p:nvSpPr>
              <p:cNvPr id="416" name="Rounded Rectangle 415"/>
              <p:cNvSpPr/>
              <p:nvPr/>
            </p:nvSpPr>
            <p:spPr>
              <a:xfrm>
                <a:off x="1783695" y="5657579"/>
                <a:ext cx="527340" cy="372899"/>
              </a:xfrm>
              <a:prstGeom prst="roundRect">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900" dirty="0">
                  <a:solidFill>
                    <a:schemeClr val="tx1"/>
                  </a:solidFill>
                  <a:latin typeface="Helvetica"/>
                  <a:cs typeface="Helvetica"/>
                </a:endParaRPr>
              </a:p>
            </p:txBody>
          </p:sp>
          <p:pic>
            <p:nvPicPr>
              <p:cNvPr id="417" name="Picture 416"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166" y="5803336"/>
                <a:ext cx="249529" cy="249529"/>
              </a:xfrm>
              <a:prstGeom prst="rect">
                <a:avLst/>
              </a:prstGeom>
            </p:spPr>
          </p:pic>
          <p:pic>
            <p:nvPicPr>
              <p:cNvPr id="418" name="Picture 417"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638" y="5793225"/>
                <a:ext cx="249529" cy="249529"/>
              </a:xfrm>
              <a:prstGeom prst="rect">
                <a:avLst/>
              </a:prstGeom>
            </p:spPr>
          </p:pic>
          <p:sp>
            <p:nvSpPr>
              <p:cNvPr id="419" name="TextBox 418"/>
              <p:cNvSpPr txBox="1"/>
              <p:nvPr/>
            </p:nvSpPr>
            <p:spPr>
              <a:xfrm>
                <a:off x="1860106" y="5644046"/>
                <a:ext cx="386603" cy="193852"/>
              </a:xfrm>
              <a:prstGeom prst="rect">
                <a:avLst/>
              </a:prstGeom>
              <a:noFill/>
            </p:spPr>
            <p:txBody>
              <a:bodyPr wrap="none" rtlCol="0">
                <a:spAutoFit/>
              </a:bodyPr>
              <a:lstStyle/>
              <a:p>
                <a:r>
                  <a:rPr lang="en-US" sz="1600" dirty="0" smtClean="0">
                    <a:latin typeface="Helvetica"/>
                    <a:cs typeface="Helvetica"/>
                  </a:rPr>
                  <a:t>Store</a:t>
                </a:r>
                <a:endParaRPr lang="en-US" sz="1600" dirty="0">
                  <a:latin typeface="Helvetica"/>
                  <a:cs typeface="Helvetica"/>
                </a:endParaRPr>
              </a:p>
            </p:txBody>
          </p:sp>
        </p:grpSp>
        <p:grpSp>
          <p:nvGrpSpPr>
            <p:cNvPr id="408" name="Group 407"/>
            <p:cNvGrpSpPr>
              <a:grpSpLocks noChangeAspect="1"/>
            </p:cNvGrpSpPr>
            <p:nvPr/>
          </p:nvGrpSpPr>
          <p:grpSpPr>
            <a:xfrm>
              <a:off x="9685742" y="5316909"/>
              <a:ext cx="497465" cy="837628"/>
              <a:chOff x="1004887" y="4987925"/>
              <a:chExt cx="300094" cy="505296"/>
            </a:xfrm>
          </p:grpSpPr>
          <p:sp>
            <p:nvSpPr>
              <p:cNvPr id="413" name="Rounded Rectangle 412"/>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14" name="Picture 413"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15" name="Picture 414"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409" name="Group 408"/>
            <p:cNvGrpSpPr>
              <a:grpSpLocks noChangeAspect="1"/>
            </p:cNvGrpSpPr>
            <p:nvPr/>
          </p:nvGrpSpPr>
          <p:grpSpPr>
            <a:xfrm>
              <a:off x="10233681" y="5306978"/>
              <a:ext cx="497465" cy="837628"/>
              <a:chOff x="1004887" y="4987925"/>
              <a:chExt cx="300094" cy="505296"/>
            </a:xfrm>
          </p:grpSpPr>
          <p:sp>
            <p:nvSpPr>
              <p:cNvPr id="410" name="Rounded Rectangle 409"/>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11" name="Picture 410"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12" name="Picture 411"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grpSp>
        <p:nvGrpSpPr>
          <p:cNvPr id="426" name="Group 425"/>
          <p:cNvGrpSpPr/>
          <p:nvPr/>
        </p:nvGrpSpPr>
        <p:grpSpPr>
          <a:xfrm>
            <a:off x="487342" y="4469976"/>
            <a:ext cx="2650786" cy="1682067"/>
            <a:chOff x="9039481" y="4695568"/>
            <a:chExt cx="2650786" cy="1682067"/>
          </a:xfrm>
        </p:grpSpPr>
        <p:sp>
          <p:nvSpPr>
            <p:cNvPr id="427" name="Rounded Rectangle 426"/>
            <p:cNvSpPr/>
            <p:nvPr/>
          </p:nvSpPr>
          <p:spPr>
            <a:xfrm>
              <a:off x="9064195" y="4695568"/>
              <a:ext cx="2626072" cy="1682067"/>
            </a:xfrm>
            <a:prstGeom prst="roundRect">
              <a:avLst>
                <a:gd name="adj" fmla="val 10004"/>
              </a:avLst>
            </a:prstGeom>
            <a:solidFill>
              <a:schemeClr val="bg1"/>
            </a:solidFill>
            <a:ln w="28575"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latin typeface="Helvetica"/>
                <a:cs typeface="Helvetica"/>
              </a:endParaRPr>
            </a:p>
          </p:txBody>
        </p:sp>
        <p:sp>
          <p:nvSpPr>
            <p:cNvPr id="428" name="TextBox 26"/>
            <p:cNvSpPr txBox="1">
              <a:spLocks noChangeArrowheads="1"/>
            </p:cNvSpPr>
            <p:nvPr/>
          </p:nvSpPr>
          <p:spPr bwMode="auto">
            <a:xfrm>
              <a:off x="9039481" y="4778713"/>
              <a:ext cx="1905399" cy="33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50" b="1" dirty="0">
                  <a:latin typeface="Helvetica"/>
                  <a:cs typeface="Helvetica"/>
                </a:rPr>
                <a:t>NEIGHBORHOOD</a:t>
              </a:r>
            </a:p>
          </p:txBody>
        </p:sp>
        <p:grpSp>
          <p:nvGrpSpPr>
            <p:cNvPr id="429" name="Group 428"/>
            <p:cNvGrpSpPr>
              <a:grpSpLocks noChangeAspect="1"/>
            </p:cNvGrpSpPr>
            <p:nvPr/>
          </p:nvGrpSpPr>
          <p:grpSpPr>
            <a:xfrm>
              <a:off x="9138583" y="5311539"/>
              <a:ext cx="497465" cy="837628"/>
              <a:chOff x="1004887" y="4987925"/>
              <a:chExt cx="300094" cy="505296"/>
            </a:xfrm>
          </p:grpSpPr>
          <p:sp>
            <p:nvSpPr>
              <p:cNvPr id="447" name="Rounded Rectangle 446"/>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48" name="Picture 447"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49" name="Picture 448"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430" name="Group 429"/>
            <p:cNvGrpSpPr>
              <a:grpSpLocks noChangeAspect="1"/>
            </p:cNvGrpSpPr>
            <p:nvPr/>
          </p:nvGrpSpPr>
          <p:grpSpPr>
            <a:xfrm>
              <a:off x="10722919" y="4863649"/>
              <a:ext cx="911447" cy="777328"/>
              <a:chOff x="1803247" y="5032954"/>
              <a:chExt cx="547978" cy="467343"/>
            </a:xfrm>
          </p:grpSpPr>
          <p:sp>
            <p:nvSpPr>
              <p:cNvPr id="444" name="Hexagon 443"/>
              <p:cNvSpPr/>
              <p:nvPr/>
            </p:nvSpPr>
            <p:spPr>
              <a:xfrm>
                <a:off x="1803247" y="5067301"/>
                <a:ext cx="547978" cy="417454"/>
              </a:xfrm>
              <a:prstGeom prst="hexagon">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sz="1400" dirty="0">
                  <a:solidFill>
                    <a:schemeClr val="tx1"/>
                  </a:solidFill>
                  <a:latin typeface="Helvetica"/>
                  <a:cs typeface="Helvetica"/>
                </a:endParaRPr>
              </a:p>
            </p:txBody>
          </p:sp>
          <p:pic>
            <p:nvPicPr>
              <p:cNvPr id="445" name="Picture 444" descr="users-grou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436" y="5171907"/>
                <a:ext cx="328390" cy="328390"/>
              </a:xfrm>
              <a:prstGeom prst="rect">
                <a:avLst/>
              </a:prstGeom>
            </p:spPr>
          </p:pic>
          <p:sp>
            <p:nvSpPr>
              <p:cNvPr id="446" name="TextBox 445"/>
              <p:cNvSpPr txBox="1"/>
              <p:nvPr/>
            </p:nvSpPr>
            <p:spPr>
              <a:xfrm>
                <a:off x="1903741" y="5032954"/>
                <a:ext cx="347135" cy="193852"/>
              </a:xfrm>
              <a:prstGeom prst="rect">
                <a:avLst/>
              </a:prstGeom>
              <a:noFill/>
            </p:spPr>
            <p:txBody>
              <a:bodyPr wrap="none" rtlCol="0">
                <a:spAutoFit/>
              </a:bodyPr>
              <a:lstStyle/>
              <a:p>
                <a:r>
                  <a:rPr lang="en-US" sz="1600" dirty="0" smtClean="0">
                    <a:latin typeface="Helvetica"/>
                    <a:cs typeface="Helvetica"/>
                  </a:rPr>
                  <a:t>Park</a:t>
                </a:r>
                <a:endParaRPr lang="en-US" sz="1600" dirty="0">
                  <a:latin typeface="Helvetica"/>
                  <a:cs typeface="Helvetica"/>
                </a:endParaRPr>
              </a:p>
            </p:txBody>
          </p:sp>
        </p:grpSp>
        <p:grpSp>
          <p:nvGrpSpPr>
            <p:cNvPr id="431" name="Group 430"/>
            <p:cNvGrpSpPr>
              <a:grpSpLocks noChangeAspect="1"/>
            </p:cNvGrpSpPr>
            <p:nvPr/>
          </p:nvGrpSpPr>
          <p:grpSpPr>
            <a:xfrm>
              <a:off x="10769228" y="5673938"/>
              <a:ext cx="859887" cy="666626"/>
              <a:chOff x="1783695" y="5644046"/>
              <a:chExt cx="527340" cy="408819"/>
            </a:xfrm>
          </p:grpSpPr>
          <p:sp>
            <p:nvSpPr>
              <p:cNvPr id="440" name="Rounded Rectangle 439"/>
              <p:cNvSpPr/>
              <p:nvPr/>
            </p:nvSpPr>
            <p:spPr>
              <a:xfrm>
                <a:off x="1783695" y="5657579"/>
                <a:ext cx="527340" cy="372899"/>
              </a:xfrm>
              <a:prstGeom prst="roundRect">
                <a:avLst/>
              </a:prstGeom>
              <a:solidFill>
                <a:srgbClr val="FFFFFF"/>
              </a:solidFill>
              <a:ln>
                <a:solidFill>
                  <a:srgbClr val="77933C"/>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900" dirty="0">
                  <a:solidFill>
                    <a:schemeClr val="tx1"/>
                  </a:solidFill>
                  <a:latin typeface="Helvetica"/>
                  <a:cs typeface="Helvetica"/>
                </a:endParaRPr>
              </a:p>
            </p:txBody>
          </p:sp>
          <p:pic>
            <p:nvPicPr>
              <p:cNvPr id="441" name="Picture 440"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166" y="5803336"/>
                <a:ext cx="249529" cy="249529"/>
              </a:xfrm>
              <a:prstGeom prst="rect">
                <a:avLst/>
              </a:prstGeom>
            </p:spPr>
          </p:pic>
          <p:pic>
            <p:nvPicPr>
              <p:cNvPr id="442" name="Picture 441"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638" y="5793225"/>
                <a:ext cx="249529" cy="249529"/>
              </a:xfrm>
              <a:prstGeom prst="rect">
                <a:avLst/>
              </a:prstGeom>
            </p:spPr>
          </p:pic>
          <p:sp>
            <p:nvSpPr>
              <p:cNvPr id="443" name="TextBox 442"/>
              <p:cNvSpPr txBox="1"/>
              <p:nvPr/>
            </p:nvSpPr>
            <p:spPr>
              <a:xfrm>
                <a:off x="1860106" y="5644046"/>
                <a:ext cx="386603" cy="193852"/>
              </a:xfrm>
              <a:prstGeom prst="rect">
                <a:avLst/>
              </a:prstGeom>
              <a:noFill/>
            </p:spPr>
            <p:txBody>
              <a:bodyPr wrap="none" rtlCol="0">
                <a:spAutoFit/>
              </a:bodyPr>
              <a:lstStyle/>
              <a:p>
                <a:r>
                  <a:rPr lang="en-US" sz="1600" dirty="0" smtClean="0">
                    <a:latin typeface="Helvetica"/>
                    <a:cs typeface="Helvetica"/>
                  </a:rPr>
                  <a:t>Store</a:t>
                </a:r>
                <a:endParaRPr lang="en-US" sz="1600" dirty="0">
                  <a:latin typeface="Helvetica"/>
                  <a:cs typeface="Helvetica"/>
                </a:endParaRPr>
              </a:p>
            </p:txBody>
          </p:sp>
        </p:grpSp>
        <p:grpSp>
          <p:nvGrpSpPr>
            <p:cNvPr id="432" name="Group 431"/>
            <p:cNvGrpSpPr>
              <a:grpSpLocks noChangeAspect="1"/>
            </p:cNvGrpSpPr>
            <p:nvPr/>
          </p:nvGrpSpPr>
          <p:grpSpPr>
            <a:xfrm>
              <a:off x="9685742" y="5316909"/>
              <a:ext cx="497465" cy="837628"/>
              <a:chOff x="1004887" y="4987925"/>
              <a:chExt cx="300094" cy="505296"/>
            </a:xfrm>
          </p:grpSpPr>
          <p:sp>
            <p:nvSpPr>
              <p:cNvPr id="437" name="Rounded Rectangle 436"/>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38" name="Picture 437"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39" name="Picture 438"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nvGrpSpPr>
            <p:cNvPr id="433" name="Group 432"/>
            <p:cNvGrpSpPr>
              <a:grpSpLocks noChangeAspect="1"/>
            </p:cNvGrpSpPr>
            <p:nvPr/>
          </p:nvGrpSpPr>
          <p:grpSpPr>
            <a:xfrm>
              <a:off x="10233681" y="5306978"/>
              <a:ext cx="497465" cy="837628"/>
              <a:chOff x="1004887" y="4987925"/>
              <a:chExt cx="300094" cy="505296"/>
            </a:xfrm>
          </p:grpSpPr>
          <p:sp>
            <p:nvSpPr>
              <p:cNvPr id="434" name="Rounded Rectangle 433"/>
              <p:cNvSpPr/>
              <p:nvPr/>
            </p:nvSpPr>
            <p:spPr>
              <a:xfrm>
                <a:off x="1004887" y="4987925"/>
                <a:ext cx="300094" cy="505296"/>
              </a:xfrm>
              <a:prstGeom prst="roundRect">
                <a:avLst/>
              </a:prstGeom>
              <a:solidFill>
                <a:srgbClr val="FFFFFF"/>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endParaRPr lang="en-US" sz="800" dirty="0">
                  <a:solidFill>
                    <a:schemeClr val="tx1"/>
                  </a:solidFill>
                  <a:latin typeface="Helvetica"/>
                  <a:cs typeface="Helvetica"/>
                </a:endParaRPr>
              </a:p>
            </p:txBody>
          </p:sp>
          <p:pic>
            <p:nvPicPr>
              <p:cNvPr id="435" name="Picture 434" descr="multiple-users-silhouet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5223929"/>
                <a:ext cx="249529" cy="249529"/>
              </a:xfrm>
              <a:prstGeom prst="rect">
                <a:avLst/>
              </a:prstGeom>
            </p:spPr>
          </p:pic>
          <p:pic>
            <p:nvPicPr>
              <p:cNvPr id="436" name="Picture 435" descr="home-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5632" y="5001152"/>
                <a:ext cx="230061" cy="230061"/>
              </a:xfrm>
              <a:prstGeom prst="rect">
                <a:avLst/>
              </a:prstGeom>
            </p:spPr>
          </p:pic>
        </p:grpSp>
      </p:grpSp>
    </p:spTree>
    <p:extLst>
      <p:ext uri="{BB962C8B-B14F-4D97-AF65-F5344CB8AC3E}">
        <p14:creationId xmlns:p14="http://schemas.microsoft.com/office/powerpoint/2010/main" val="3056070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9937" y="0"/>
            <a:ext cx="10515600" cy="1325563"/>
          </a:xfrm>
        </p:spPr>
        <p:txBody>
          <a:bodyPr/>
          <a:lstStyle/>
          <a:p>
            <a:r>
              <a:rPr lang="en-US" dirty="0" smtClean="0">
                <a:solidFill>
                  <a:schemeClr val="bg1"/>
                </a:solidFill>
              </a:rPr>
              <a:t>Social Science Data</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dirty="0"/>
              <a:t>Water systems are increasingly conceptualized as coupled human-natural </a:t>
            </a:r>
            <a:r>
              <a:rPr lang="en-US" dirty="0" smtClean="0"/>
              <a:t>systems.</a:t>
            </a:r>
            <a:endParaRPr lang="en-US" b="1" dirty="0" smtClean="0"/>
          </a:p>
          <a:p>
            <a:r>
              <a:rPr lang="en-US" b="1" dirty="0" smtClean="0"/>
              <a:t>Social science: </a:t>
            </a:r>
            <a:r>
              <a:rPr lang="en-US" dirty="0" smtClean="0"/>
              <a:t>the </a:t>
            </a:r>
            <a:r>
              <a:rPr lang="en-US" dirty="0"/>
              <a:t>study of “the social life of human beings” [</a:t>
            </a:r>
            <a:r>
              <a:rPr lang="en-US" i="1" dirty="0"/>
              <a:t>Hunt and Colander,</a:t>
            </a:r>
            <a:r>
              <a:rPr lang="en-US" dirty="0"/>
              <a:t> 2016], including patterns of human organization and behavior. </a:t>
            </a:r>
          </a:p>
          <a:p>
            <a:r>
              <a:rPr lang="en-US" dirty="0" smtClean="0"/>
              <a:t>Need to expand range of data types in hydrology.</a:t>
            </a:r>
          </a:p>
          <a:p>
            <a:r>
              <a:rPr lang="en-US" dirty="0"/>
              <a:t>Social science data may be unfamiliar or </a:t>
            </a:r>
            <a:r>
              <a:rPr lang="en-US" dirty="0" smtClean="0"/>
              <a:t>intimidating.</a:t>
            </a:r>
          </a:p>
          <a:p>
            <a:r>
              <a:rPr lang="en-US" dirty="0" smtClean="0"/>
              <a:t>Nuances in datasets are well known to social scientists, less understood by hydrologists and physical scientists.</a:t>
            </a:r>
            <a:endParaRPr lang="en-US" dirty="0"/>
          </a:p>
        </p:txBody>
      </p:sp>
    </p:spTree>
    <p:extLst>
      <p:ext uri="{BB962C8B-B14F-4D97-AF65-F5344CB8AC3E}">
        <p14:creationId xmlns:p14="http://schemas.microsoft.com/office/powerpoint/2010/main" val="13043721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3902868" y="1781092"/>
            <a:ext cx="14211" cy="4498448"/>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a:xfrm>
            <a:off x="250894" y="173613"/>
            <a:ext cx="8577807" cy="742402"/>
          </a:xfrm>
        </p:spPr>
        <p:txBody>
          <a:bodyPr/>
          <a:lstStyle/>
          <a:p>
            <a:r>
              <a:rPr lang="en-US" dirty="0" smtClean="0">
                <a:solidFill>
                  <a:schemeClr val="bg1"/>
                </a:solidFill>
              </a:rPr>
              <a:t>Social Water Science Data</a:t>
            </a:r>
            <a:endParaRPr lang="en-US" dirty="0">
              <a:solidFill>
                <a:schemeClr val="bg1"/>
              </a:solidFill>
            </a:endParaRPr>
          </a:p>
        </p:txBody>
      </p:sp>
      <p:sp>
        <p:nvSpPr>
          <p:cNvPr id="3" name="Content Placeholder 2"/>
          <p:cNvSpPr>
            <a:spLocks noGrp="1"/>
          </p:cNvSpPr>
          <p:nvPr>
            <p:ph idx="1"/>
          </p:nvPr>
        </p:nvSpPr>
        <p:spPr>
          <a:xfrm>
            <a:off x="250894" y="862799"/>
            <a:ext cx="8847438" cy="465512"/>
          </a:xfrm>
        </p:spPr>
        <p:txBody>
          <a:bodyPr>
            <a:normAutofit lnSpcReduction="10000"/>
          </a:bodyPr>
          <a:lstStyle/>
          <a:p>
            <a:pPr marL="0" indent="0">
              <a:buNone/>
            </a:pPr>
            <a:r>
              <a:rPr lang="en-US" dirty="0" smtClean="0">
                <a:solidFill>
                  <a:schemeClr val="bg1"/>
                </a:solidFill>
              </a:rPr>
              <a:t>Information representing human aspects of a water system</a:t>
            </a:r>
            <a:endParaRPr lang="en-US" dirty="0">
              <a:solidFill>
                <a:schemeClr val="bg1"/>
              </a:solidFill>
            </a:endParaRPr>
          </a:p>
        </p:txBody>
      </p:sp>
      <p:sp>
        <p:nvSpPr>
          <p:cNvPr id="4" name="TextBox 3"/>
          <p:cNvSpPr txBox="1"/>
          <p:nvPr/>
        </p:nvSpPr>
        <p:spPr>
          <a:xfrm rot="20896321">
            <a:off x="2834116" y="4266400"/>
            <a:ext cx="2550545" cy="1420187"/>
          </a:xfrm>
          <a:prstGeom prst="rect">
            <a:avLst/>
          </a:prstGeom>
          <a:noFill/>
        </p:spPr>
        <p:txBody>
          <a:bodyPr wrap="none" rtlCol="0">
            <a:prstTxWarp prst="textArchDown">
              <a:avLst>
                <a:gd name="adj" fmla="val 1226749"/>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sp>
        <p:nvSpPr>
          <p:cNvPr id="5" name="TextBox 4"/>
          <p:cNvSpPr txBox="1"/>
          <p:nvPr/>
        </p:nvSpPr>
        <p:spPr>
          <a:xfrm rot="247423">
            <a:off x="2827785" y="2468203"/>
            <a:ext cx="2478558" cy="1164948"/>
          </a:xfrm>
          <a:prstGeom prst="rect">
            <a:avLst/>
          </a:prstGeom>
          <a:noFill/>
        </p:spPr>
        <p:txBody>
          <a:bodyPr wrap="none" rtlCol="0">
            <a:prstTxWarp prst="textArchUp">
              <a:avLst>
                <a:gd name="adj" fmla="val 11586121"/>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cxnSp>
        <p:nvCxnSpPr>
          <p:cNvPr id="7" name="Straight Arrow Connector 6"/>
          <p:cNvCxnSpPr/>
          <p:nvPr/>
        </p:nvCxnSpPr>
        <p:spPr>
          <a:xfrm flipV="1">
            <a:off x="1702420" y="3995473"/>
            <a:ext cx="4401811" cy="3"/>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8" name="Oval 7"/>
          <p:cNvSpPr>
            <a:spLocks noChangeAspect="1"/>
          </p:cNvSpPr>
          <p:nvPr/>
        </p:nvSpPr>
        <p:spPr>
          <a:xfrm>
            <a:off x="2520760" y="2602350"/>
            <a:ext cx="2778773" cy="2786248"/>
          </a:xfrm>
          <a:prstGeom prst="ellipse">
            <a:avLst/>
          </a:prstGeom>
          <a:gradFill flip="none" rotWithShape="1">
            <a:gsLst>
              <a:gs pos="0">
                <a:schemeClr val="bg1">
                  <a:lumMod val="75000"/>
                  <a:alpha val="97000"/>
                </a:schemeClr>
              </a:gs>
              <a:gs pos="100000">
                <a:schemeClr val="bg1">
                  <a:alpha val="59000"/>
                </a:schemeClr>
              </a:gs>
            </a:gsLst>
            <a:path path="circle">
              <a:fillToRect l="100000" t="100000"/>
            </a:path>
            <a:tileRect r="-100000" b="-100000"/>
          </a:gradFill>
          <a:ln>
            <a:noFill/>
          </a:ln>
          <a:effectLst>
            <a:outerShdw blurRad="41275" dist="25400" dir="36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ln>
                <a:solidFill>
                  <a:schemeClr val="bg1">
                    <a:lumMod val="65000"/>
                  </a:schemeClr>
                </a:solidFill>
              </a:ln>
            </a:endParaRPr>
          </a:p>
        </p:txBody>
      </p:sp>
      <p:sp>
        <p:nvSpPr>
          <p:cNvPr id="17" name="TextBox 16"/>
          <p:cNvSpPr txBox="1"/>
          <p:nvPr/>
        </p:nvSpPr>
        <p:spPr>
          <a:xfrm>
            <a:off x="5644362" y="3666703"/>
            <a:ext cx="2100255" cy="954107"/>
          </a:xfrm>
          <a:prstGeom prst="rect">
            <a:avLst/>
          </a:prstGeom>
          <a:noFill/>
        </p:spPr>
        <p:txBody>
          <a:bodyPr wrap="none" rtlCol="0">
            <a:spAutoFit/>
          </a:bodyPr>
          <a:lstStyle/>
          <a:p>
            <a:pPr algn="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18" name="TextBox 17"/>
          <p:cNvSpPr txBox="1"/>
          <p:nvPr/>
        </p:nvSpPr>
        <p:spPr>
          <a:xfrm>
            <a:off x="228829" y="3309957"/>
            <a:ext cx="2100255" cy="1384995"/>
          </a:xfrm>
          <a:prstGeom prst="rect">
            <a:avLst/>
          </a:prstGeom>
          <a:noFill/>
        </p:spPr>
        <p:txBody>
          <a:bodyPr wrap="none" rtlCol="0">
            <a:spAutoFit/>
          </a:bodyPr>
          <a:lstStyle/>
          <a:p>
            <a:r>
              <a:rPr lang="en-US" sz="2800" b="1" dirty="0" smtClean="0">
                <a:solidFill>
                  <a:srgbClr val="C0504D"/>
                </a:solidFill>
                <a:latin typeface="Helvetica"/>
                <a:cs typeface="Helvetica"/>
              </a:rPr>
              <a:t>NOT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19" name="TextBox 18"/>
          <p:cNvSpPr txBox="1"/>
          <p:nvPr/>
        </p:nvSpPr>
        <p:spPr>
          <a:xfrm>
            <a:off x="3026059" y="1396257"/>
            <a:ext cx="1827616"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PRIMARY</a:t>
            </a:r>
            <a:endParaRPr lang="en-US" sz="2800" b="1" dirty="0">
              <a:solidFill>
                <a:srgbClr val="3366FF"/>
              </a:solidFill>
              <a:latin typeface="Helvetica"/>
              <a:cs typeface="Helvetica"/>
            </a:endParaRPr>
          </a:p>
        </p:txBody>
      </p:sp>
      <p:sp>
        <p:nvSpPr>
          <p:cNvPr id="20" name="TextBox 19"/>
          <p:cNvSpPr txBox="1"/>
          <p:nvPr/>
        </p:nvSpPr>
        <p:spPr>
          <a:xfrm>
            <a:off x="2689699" y="6143613"/>
            <a:ext cx="2465611"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SECONDARY</a:t>
            </a:r>
            <a:endParaRPr lang="en-US" sz="2800" b="1" dirty="0">
              <a:solidFill>
                <a:srgbClr val="3366FF"/>
              </a:solidFill>
              <a:latin typeface="Helvetica"/>
              <a:cs typeface="Helvetica"/>
            </a:endParaRPr>
          </a:p>
        </p:txBody>
      </p:sp>
      <p:sp>
        <p:nvSpPr>
          <p:cNvPr id="21" name="TextBox 20"/>
          <p:cNvSpPr txBox="1"/>
          <p:nvPr/>
        </p:nvSpPr>
        <p:spPr>
          <a:xfrm>
            <a:off x="2658580" y="3727329"/>
            <a:ext cx="2478564" cy="523220"/>
          </a:xfrm>
          <a:prstGeom prst="rect">
            <a:avLst/>
          </a:prstGeom>
          <a:noFill/>
        </p:spPr>
        <p:txBody>
          <a:bodyPr wrap="none" rtlCol="0">
            <a:spAutoFit/>
          </a:bodyPr>
          <a:lstStyle/>
          <a:p>
            <a:pPr algn="ctr"/>
            <a:r>
              <a:rPr lang="en-US" sz="2800" b="1" dirty="0" smtClean="0">
                <a:solidFill>
                  <a:srgbClr val="008000"/>
                </a:solidFill>
                <a:latin typeface="Helvetica"/>
                <a:cs typeface="Helvetica"/>
              </a:rPr>
              <a:t>RESTRICTED</a:t>
            </a:r>
            <a:endParaRPr lang="en-US" sz="2800" b="1" dirty="0">
              <a:solidFill>
                <a:srgbClr val="008000"/>
              </a:solidFill>
              <a:latin typeface="Helvetica"/>
              <a:cs typeface="Helvetica"/>
            </a:endParaRPr>
          </a:p>
        </p:txBody>
      </p:sp>
      <p:sp>
        <p:nvSpPr>
          <p:cNvPr id="31" name="TextBox 30"/>
          <p:cNvSpPr txBox="1"/>
          <p:nvPr/>
        </p:nvSpPr>
        <p:spPr>
          <a:xfrm>
            <a:off x="8388852" y="1834206"/>
            <a:ext cx="3505197" cy="523220"/>
          </a:xfrm>
          <a:prstGeom prst="rect">
            <a:avLst/>
          </a:prstGeom>
          <a:noFill/>
        </p:spPr>
        <p:txBody>
          <a:bodyPr wrap="square" rtlCol="0">
            <a:spAutoFit/>
          </a:bodyPr>
          <a:lstStyle/>
          <a:p>
            <a:r>
              <a:rPr lang="en-US" sz="2800" b="1" smtClean="0">
                <a:solidFill>
                  <a:srgbClr val="C0504D"/>
                </a:solidFill>
                <a:latin typeface="Helvetica"/>
                <a:cs typeface="Helvetica"/>
              </a:rPr>
              <a:t>HUMAN SUBJECTS</a:t>
            </a:r>
            <a:endParaRPr lang="en-US" sz="2800" b="1" dirty="0">
              <a:solidFill>
                <a:srgbClr val="C0504D"/>
              </a:solidFill>
              <a:latin typeface="Helvetica"/>
              <a:cs typeface="Helvetica"/>
            </a:endParaRPr>
          </a:p>
        </p:txBody>
      </p:sp>
      <p:sp>
        <p:nvSpPr>
          <p:cNvPr id="32" name="TextBox 31"/>
          <p:cNvSpPr txBox="1"/>
          <p:nvPr/>
        </p:nvSpPr>
        <p:spPr>
          <a:xfrm>
            <a:off x="7767813" y="1840313"/>
            <a:ext cx="4207947"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PRIMARY/SECONDARY</a:t>
            </a:r>
            <a:endParaRPr lang="en-US" sz="2800" b="1" dirty="0">
              <a:solidFill>
                <a:srgbClr val="3366FF"/>
              </a:solidFill>
              <a:latin typeface="Helvetica"/>
              <a:cs typeface="Helvetica"/>
            </a:endParaRPr>
          </a:p>
        </p:txBody>
      </p:sp>
      <p:sp>
        <p:nvSpPr>
          <p:cNvPr id="33" name="TextBox 32"/>
          <p:cNvSpPr txBox="1"/>
          <p:nvPr/>
        </p:nvSpPr>
        <p:spPr>
          <a:xfrm>
            <a:off x="8632505" y="1831992"/>
            <a:ext cx="2478564" cy="523220"/>
          </a:xfrm>
          <a:prstGeom prst="rect">
            <a:avLst/>
          </a:prstGeom>
          <a:noFill/>
        </p:spPr>
        <p:txBody>
          <a:bodyPr wrap="none" rtlCol="0">
            <a:spAutoFit/>
          </a:bodyPr>
          <a:lstStyle/>
          <a:p>
            <a:pPr algn="ctr"/>
            <a:r>
              <a:rPr lang="en-US" sz="2800" b="1" dirty="0" smtClean="0">
                <a:solidFill>
                  <a:srgbClr val="008000"/>
                </a:solidFill>
                <a:latin typeface="Helvetica"/>
                <a:cs typeface="Helvetica"/>
              </a:rPr>
              <a:t>RESTRICTED</a:t>
            </a:r>
            <a:endParaRPr lang="en-US" sz="2800" b="1" dirty="0">
              <a:solidFill>
                <a:srgbClr val="008000"/>
              </a:solidFill>
              <a:latin typeface="Helvetica"/>
              <a:cs typeface="Helvetica"/>
            </a:endParaRPr>
          </a:p>
        </p:txBody>
      </p:sp>
      <p:sp>
        <p:nvSpPr>
          <p:cNvPr id="34" name="Content Placeholder 2"/>
          <p:cNvSpPr txBox="1">
            <a:spLocks/>
          </p:cNvSpPr>
          <p:nvPr/>
        </p:nvSpPr>
        <p:spPr>
          <a:xfrm>
            <a:off x="8764953" y="2316765"/>
            <a:ext cx="3162299" cy="240308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Data from or </a:t>
            </a:r>
            <a:r>
              <a:rPr lang="en-US" smtClean="0"/>
              <a:t>about people.</a:t>
            </a:r>
            <a:endParaRPr lang="en-US" dirty="0" smtClean="0"/>
          </a:p>
          <a:p>
            <a:r>
              <a:rPr lang="en-US" dirty="0" smtClean="0"/>
              <a:t>Collection and management requires approval from independent ethics review.</a:t>
            </a:r>
            <a:endParaRPr lang="en-US" dirty="0"/>
          </a:p>
        </p:txBody>
      </p:sp>
      <p:sp>
        <p:nvSpPr>
          <p:cNvPr id="35" name="Content Placeholder 2"/>
          <p:cNvSpPr txBox="1">
            <a:spLocks/>
          </p:cNvSpPr>
          <p:nvPr/>
        </p:nvSpPr>
        <p:spPr>
          <a:xfrm>
            <a:off x="8753937" y="2259861"/>
            <a:ext cx="3162299" cy="2924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Primary data are newly collected.</a:t>
            </a:r>
          </a:p>
          <a:p>
            <a:r>
              <a:rPr lang="en-US" dirty="0" smtClean="0"/>
              <a:t>Secondary are obtained from another source.</a:t>
            </a:r>
            <a:endParaRPr lang="en-US" dirty="0"/>
          </a:p>
        </p:txBody>
      </p:sp>
      <p:sp>
        <p:nvSpPr>
          <p:cNvPr id="36" name="Content Placeholder 2"/>
          <p:cNvSpPr txBox="1">
            <a:spLocks/>
          </p:cNvSpPr>
          <p:nvPr/>
        </p:nvSpPr>
        <p:spPr>
          <a:xfrm>
            <a:off x="8753938" y="2259861"/>
            <a:ext cx="3162299" cy="292498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Data controlled by another entity.</a:t>
            </a:r>
          </a:p>
          <a:p>
            <a:r>
              <a:rPr lang="en-US" dirty="0" smtClean="0"/>
              <a:t>Data subject to licensing, copyright, use agreements limiting distribution.</a:t>
            </a:r>
            <a:endParaRPr lang="en-US" dirty="0"/>
          </a:p>
        </p:txBody>
      </p:sp>
    </p:spTree>
    <p:extLst>
      <p:ext uri="{BB962C8B-B14F-4D97-AF65-F5344CB8AC3E}">
        <p14:creationId xmlns:p14="http://schemas.microsoft.com/office/powerpoint/2010/main" val="3309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P spid="17" grpId="0"/>
      <p:bldP spid="18" grpId="0"/>
      <p:bldP spid="19" grpId="0"/>
      <p:bldP spid="20" grpId="0"/>
      <p:bldP spid="21" grpId="0"/>
      <p:bldP spid="31" grpId="0"/>
      <p:bldP spid="31" grpId="1"/>
      <p:bldP spid="32" grpId="0"/>
      <p:bldP spid="32" grpId="1"/>
      <p:bldP spid="33" grpId="0"/>
      <p:bldP spid="34" grpId="0"/>
      <p:bldP spid="34" grpId="1"/>
      <p:bldP spid="35" grpId="0"/>
      <p:bldP spid="35" grpId="1"/>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0"/>
            <a:ext cx="12192000" cy="10441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9681" y="32164"/>
            <a:ext cx="10515600" cy="996701"/>
          </a:xfrm>
        </p:spPr>
        <p:txBody>
          <a:bodyPr/>
          <a:lstStyle/>
          <a:p>
            <a:r>
              <a:rPr lang="en-US" dirty="0" smtClean="0">
                <a:solidFill>
                  <a:schemeClr val="bg1"/>
                </a:solidFill>
              </a:rPr>
              <a:t>Social Water Science Data</a:t>
            </a:r>
            <a:endParaRPr lang="en-US" dirty="0">
              <a:solidFill>
                <a:schemeClr val="bg1"/>
              </a:solidFill>
            </a:endParaRPr>
          </a:p>
        </p:txBody>
      </p:sp>
      <p:cxnSp>
        <p:nvCxnSpPr>
          <p:cNvPr id="22" name="Straight Arrow Connector 21"/>
          <p:cNvCxnSpPr/>
          <p:nvPr/>
        </p:nvCxnSpPr>
        <p:spPr>
          <a:xfrm flipH="1">
            <a:off x="3719988" y="1486522"/>
            <a:ext cx="14211" cy="4498448"/>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rot="20896321">
            <a:off x="2651236" y="3971830"/>
            <a:ext cx="2550545" cy="1420187"/>
          </a:xfrm>
          <a:prstGeom prst="rect">
            <a:avLst/>
          </a:prstGeom>
          <a:noFill/>
        </p:spPr>
        <p:txBody>
          <a:bodyPr wrap="none" rtlCol="0">
            <a:prstTxWarp prst="textArchDown">
              <a:avLst>
                <a:gd name="adj" fmla="val 1226749"/>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sp>
        <p:nvSpPr>
          <p:cNvPr id="24" name="TextBox 23"/>
          <p:cNvSpPr txBox="1"/>
          <p:nvPr/>
        </p:nvSpPr>
        <p:spPr>
          <a:xfrm rot="247423">
            <a:off x="2644905" y="2173633"/>
            <a:ext cx="2478558" cy="1164948"/>
          </a:xfrm>
          <a:prstGeom prst="rect">
            <a:avLst/>
          </a:prstGeom>
          <a:noFill/>
        </p:spPr>
        <p:txBody>
          <a:bodyPr wrap="none" rtlCol="0">
            <a:prstTxWarp prst="textArchUp">
              <a:avLst>
                <a:gd name="adj" fmla="val 11586121"/>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cxnSp>
        <p:nvCxnSpPr>
          <p:cNvPr id="25" name="Straight Arrow Connector 24"/>
          <p:cNvCxnSpPr/>
          <p:nvPr/>
        </p:nvCxnSpPr>
        <p:spPr>
          <a:xfrm flipV="1">
            <a:off x="1519540" y="3700903"/>
            <a:ext cx="4401811" cy="3"/>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6" name="Oval 25"/>
          <p:cNvSpPr>
            <a:spLocks noChangeAspect="1"/>
          </p:cNvSpPr>
          <p:nvPr/>
        </p:nvSpPr>
        <p:spPr>
          <a:xfrm>
            <a:off x="2337880" y="2307780"/>
            <a:ext cx="2778773" cy="2786248"/>
          </a:xfrm>
          <a:prstGeom prst="ellipse">
            <a:avLst/>
          </a:prstGeom>
          <a:gradFill flip="none" rotWithShape="1">
            <a:gsLst>
              <a:gs pos="0">
                <a:schemeClr val="bg1">
                  <a:lumMod val="75000"/>
                  <a:alpha val="97000"/>
                </a:schemeClr>
              </a:gs>
              <a:gs pos="100000">
                <a:schemeClr val="bg1">
                  <a:alpha val="59000"/>
                </a:schemeClr>
              </a:gs>
            </a:gsLst>
            <a:path path="circle">
              <a:fillToRect l="100000" t="100000"/>
            </a:path>
            <a:tileRect r="-100000" b="-100000"/>
          </a:gradFill>
          <a:ln>
            <a:noFill/>
          </a:ln>
          <a:effectLst>
            <a:outerShdw blurRad="41275" dist="25400" dir="36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ln>
                <a:solidFill>
                  <a:schemeClr val="bg1">
                    <a:lumMod val="65000"/>
                  </a:schemeClr>
                </a:solidFill>
              </a:ln>
            </a:endParaRPr>
          </a:p>
        </p:txBody>
      </p:sp>
      <p:sp>
        <p:nvSpPr>
          <p:cNvPr id="27" name="TextBox 26"/>
          <p:cNvSpPr txBox="1"/>
          <p:nvPr/>
        </p:nvSpPr>
        <p:spPr>
          <a:xfrm>
            <a:off x="5461482" y="3372133"/>
            <a:ext cx="2100255" cy="954107"/>
          </a:xfrm>
          <a:prstGeom prst="rect">
            <a:avLst/>
          </a:prstGeom>
          <a:noFill/>
        </p:spPr>
        <p:txBody>
          <a:bodyPr wrap="none" rtlCol="0">
            <a:spAutoFit/>
          </a:bodyPr>
          <a:lstStyle/>
          <a:p>
            <a:pPr algn="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8" name="TextBox 27"/>
          <p:cNvSpPr txBox="1"/>
          <p:nvPr/>
        </p:nvSpPr>
        <p:spPr>
          <a:xfrm>
            <a:off x="45949" y="3015387"/>
            <a:ext cx="2100255" cy="1384995"/>
          </a:xfrm>
          <a:prstGeom prst="rect">
            <a:avLst/>
          </a:prstGeom>
          <a:noFill/>
        </p:spPr>
        <p:txBody>
          <a:bodyPr wrap="none" rtlCol="0">
            <a:spAutoFit/>
          </a:bodyPr>
          <a:lstStyle/>
          <a:p>
            <a:r>
              <a:rPr lang="en-US" sz="2800" b="1" dirty="0" smtClean="0">
                <a:solidFill>
                  <a:srgbClr val="C0504D"/>
                </a:solidFill>
                <a:latin typeface="Helvetica"/>
                <a:cs typeface="Helvetica"/>
              </a:rPr>
              <a:t>NOT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9" name="TextBox 28"/>
          <p:cNvSpPr txBox="1"/>
          <p:nvPr/>
        </p:nvSpPr>
        <p:spPr>
          <a:xfrm>
            <a:off x="2843179" y="1101687"/>
            <a:ext cx="1827616"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PRIMARY</a:t>
            </a:r>
            <a:endParaRPr lang="en-US" sz="2800" b="1" dirty="0">
              <a:solidFill>
                <a:srgbClr val="3366FF"/>
              </a:solidFill>
              <a:latin typeface="Helvetica"/>
              <a:cs typeface="Helvetica"/>
            </a:endParaRPr>
          </a:p>
        </p:txBody>
      </p:sp>
      <p:sp>
        <p:nvSpPr>
          <p:cNvPr id="30" name="TextBox 29"/>
          <p:cNvSpPr txBox="1"/>
          <p:nvPr/>
        </p:nvSpPr>
        <p:spPr>
          <a:xfrm>
            <a:off x="2506819" y="5849043"/>
            <a:ext cx="2465611"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SECONDARY</a:t>
            </a:r>
            <a:endParaRPr lang="en-US" sz="2800" b="1" dirty="0">
              <a:solidFill>
                <a:srgbClr val="3366FF"/>
              </a:solidFill>
              <a:latin typeface="Helvetica"/>
              <a:cs typeface="Helvetica"/>
            </a:endParaRPr>
          </a:p>
        </p:txBody>
      </p:sp>
      <p:sp>
        <p:nvSpPr>
          <p:cNvPr id="31" name="TextBox 30"/>
          <p:cNvSpPr txBox="1"/>
          <p:nvPr/>
        </p:nvSpPr>
        <p:spPr>
          <a:xfrm>
            <a:off x="2475700" y="3432759"/>
            <a:ext cx="2478564" cy="523220"/>
          </a:xfrm>
          <a:prstGeom prst="rect">
            <a:avLst/>
          </a:prstGeom>
          <a:noFill/>
        </p:spPr>
        <p:txBody>
          <a:bodyPr wrap="none" rtlCol="0">
            <a:spAutoFit/>
          </a:bodyPr>
          <a:lstStyle/>
          <a:p>
            <a:pPr algn="ctr"/>
            <a:r>
              <a:rPr lang="en-US" sz="2800" b="1" dirty="0" smtClean="0">
                <a:solidFill>
                  <a:srgbClr val="008000"/>
                </a:solidFill>
                <a:latin typeface="Helvetica"/>
                <a:cs typeface="Helvetica"/>
              </a:rPr>
              <a:t>RESTRICTED</a:t>
            </a:r>
            <a:endParaRPr lang="en-US" sz="2800" b="1" dirty="0">
              <a:solidFill>
                <a:srgbClr val="008000"/>
              </a:solidFill>
              <a:latin typeface="Helvetica"/>
              <a:cs typeface="Helvetica"/>
            </a:endParaRPr>
          </a:p>
        </p:txBody>
      </p:sp>
      <p:sp>
        <p:nvSpPr>
          <p:cNvPr id="16" name="TextBox 15"/>
          <p:cNvSpPr txBox="1"/>
          <p:nvPr/>
        </p:nvSpPr>
        <p:spPr>
          <a:xfrm>
            <a:off x="2677883" y="2929820"/>
            <a:ext cx="885033" cy="338554"/>
          </a:xfrm>
          <a:prstGeom prst="rect">
            <a:avLst/>
          </a:prstGeom>
          <a:noFill/>
        </p:spPr>
        <p:txBody>
          <a:bodyPr wrap="square" rtlCol="0">
            <a:spAutoFit/>
          </a:bodyPr>
          <a:lstStyle/>
          <a:p>
            <a:pPr marL="60325" indent="-60325">
              <a:buFont typeface="Arial"/>
              <a:buChar char="•"/>
            </a:pPr>
            <a:r>
              <a:rPr lang="en-US" sz="800" dirty="0" smtClean="0"/>
              <a:t>Institutional water use data</a:t>
            </a:r>
          </a:p>
        </p:txBody>
      </p:sp>
      <p:sp>
        <p:nvSpPr>
          <p:cNvPr id="15" name="TextBox 14"/>
          <p:cNvSpPr txBox="1"/>
          <p:nvPr/>
        </p:nvSpPr>
        <p:spPr>
          <a:xfrm>
            <a:off x="2699076" y="4026519"/>
            <a:ext cx="1015906" cy="215444"/>
          </a:xfrm>
          <a:prstGeom prst="rect">
            <a:avLst/>
          </a:prstGeom>
          <a:noFill/>
        </p:spPr>
        <p:txBody>
          <a:bodyPr wrap="square" rtlCol="0">
            <a:spAutoFit/>
          </a:bodyPr>
          <a:lstStyle/>
          <a:p>
            <a:pPr marL="60325" indent="-60325">
              <a:buFont typeface="Arial"/>
              <a:buChar char="•"/>
            </a:pPr>
            <a:r>
              <a:rPr lang="en-US" sz="800" dirty="0"/>
              <a:t>Water pricing </a:t>
            </a:r>
            <a:r>
              <a:rPr lang="en-US" sz="800" dirty="0" smtClean="0"/>
              <a:t>data</a:t>
            </a:r>
          </a:p>
        </p:txBody>
      </p:sp>
      <p:sp>
        <p:nvSpPr>
          <p:cNvPr id="12" name="TextBox 11"/>
          <p:cNvSpPr txBox="1"/>
          <p:nvPr/>
        </p:nvSpPr>
        <p:spPr>
          <a:xfrm>
            <a:off x="1383473" y="4505818"/>
            <a:ext cx="1254853" cy="338554"/>
          </a:xfrm>
          <a:prstGeom prst="rect">
            <a:avLst/>
          </a:prstGeom>
          <a:noFill/>
        </p:spPr>
        <p:txBody>
          <a:bodyPr wrap="square" rtlCol="0">
            <a:spAutoFit/>
          </a:bodyPr>
          <a:lstStyle/>
          <a:p>
            <a:pPr marL="60325" indent="-60325">
              <a:buFont typeface="Arial"/>
              <a:buChar char="•"/>
            </a:pPr>
            <a:r>
              <a:rPr lang="en-US" sz="800" smtClean="0"/>
              <a:t>Water </a:t>
            </a:r>
            <a:r>
              <a:rPr lang="en-US" sz="800" dirty="0" smtClean="0"/>
              <a:t>infrastructure </a:t>
            </a:r>
            <a:r>
              <a:rPr lang="en-US" sz="800" smtClean="0"/>
              <a:t>project records</a:t>
            </a:r>
            <a:endParaRPr lang="en-US" sz="800" dirty="0" smtClean="0"/>
          </a:p>
        </p:txBody>
      </p:sp>
      <p:sp>
        <p:nvSpPr>
          <p:cNvPr id="11" name="TextBox 10"/>
          <p:cNvSpPr txBox="1"/>
          <p:nvPr/>
        </p:nvSpPr>
        <p:spPr>
          <a:xfrm>
            <a:off x="1429139" y="2659542"/>
            <a:ext cx="1340860" cy="338554"/>
          </a:xfrm>
          <a:prstGeom prst="rect">
            <a:avLst/>
          </a:prstGeom>
          <a:noFill/>
        </p:spPr>
        <p:txBody>
          <a:bodyPr wrap="square" rtlCol="0">
            <a:spAutoFit/>
          </a:bodyPr>
          <a:lstStyle/>
          <a:p>
            <a:pPr marL="60325" indent="-60325">
              <a:buFont typeface="Arial"/>
              <a:buChar char="•"/>
            </a:pPr>
            <a:r>
              <a:rPr lang="en-US" sz="800" dirty="0" smtClean="0"/>
              <a:t>Neighborhood </a:t>
            </a:r>
            <a:r>
              <a:rPr lang="en-US" sz="800" dirty="0"/>
              <a:t/>
            </a:r>
            <a:br>
              <a:rPr lang="en-US" sz="800" dirty="0"/>
            </a:br>
            <a:r>
              <a:rPr lang="en-US" sz="800" dirty="0" smtClean="0"/>
              <a:t>typology</a:t>
            </a:r>
            <a:endParaRPr lang="en-US" sz="800" dirty="0"/>
          </a:p>
        </p:txBody>
      </p:sp>
      <p:sp>
        <p:nvSpPr>
          <p:cNvPr id="10" name="TextBox 9"/>
          <p:cNvSpPr txBox="1"/>
          <p:nvPr/>
        </p:nvSpPr>
        <p:spPr>
          <a:xfrm>
            <a:off x="5191702" y="4453942"/>
            <a:ext cx="775369" cy="215444"/>
          </a:xfrm>
          <a:prstGeom prst="rect">
            <a:avLst/>
          </a:prstGeom>
          <a:noFill/>
        </p:spPr>
        <p:txBody>
          <a:bodyPr wrap="square" rtlCol="0">
            <a:spAutoFit/>
          </a:bodyPr>
          <a:lstStyle/>
          <a:p>
            <a:pPr marL="60325" indent="-60325">
              <a:buFont typeface="Arial"/>
              <a:buChar char="•"/>
            </a:pPr>
            <a:r>
              <a:rPr lang="en-US" sz="800" dirty="0" smtClean="0"/>
              <a:t>Census data</a:t>
            </a:r>
            <a:endParaRPr lang="en-US" sz="800" dirty="0"/>
          </a:p>
        </p:txBody>
      </p:sp>
      <p:sp>
        <p:nvSpPr>
          <p:cNvPr id="9" name="TextBox 8"/>
          <p:cNvSpPr txBox="1"/>
          <p:nvPr/>
        </p:nvSpPr>
        <p:spPr>
          <a:xfrm>
            <a:off x="5177382" y="2923831"/>
            <a:ext cx="1331018" cy="215444"/>
          </a:xfrm>
          <a:prstGeom prst="rect">
            <a:avLst/>
          </a:prstGeom>
          <a:noFill/>
        </p:spPr>
        <p:txBody>
          <a:bodyPr wrap="square" rtlCol="0">
            <a:spAutoFit/>
          </a:bodyPr>
          <a:lstStyle/>
          <a:p>
            <a:pPr marL="60325" indent="-60325">
              <a:buFont typeface="Arial"/>
              <a:buChar char="•"/>
            </a:pPr>
            <a:r>
              <a:rPr lang="en-US" sz="800" dirty="0" smtClean="0"/>
              <a:t>Public intercept </a:t>
            </a:r>
            <a:r>
              <a:rPr lang="en-US" sz="800" dirty="0" smtClean="0"/>
              <a:t>surveys</a:t>
            </a:r>
            <a:endParaRPr lang="en-US" sz="800" dirty="0" smtClean="0"/>
          </a:p>
        </p:txBody>
      </p:sp>
      <p:sp>
        <p:nvSpPr>
          <p:cNvPr id="13" name="TextBox 12"/>
          <p:cNvSpPr txBox="1"/>
          <p:nvPr/>
        </p:nvSpPr>
        <p:spPr>
          <a:xfrm>
            <a:off x="3769776" y="3999367"/>
            <a:ext cx="1002650" cy="338554"/>
          </a:xfrm>
          <a:prstGeom prst="rect">
            <a:avLst/>
          </a:prstGeom>
          <a:noFill/>
        </p:spPr>
        <p:txBody>
          <a:bodyPr wrap="square" rtlCol="0">
            <a:spAutoFit/>
          </a:bodyPr>
          <a:lstStyle/>
          <a:p>
            <a:pPr marL="60325" indent="-60325">
              <a:buFont typeface="Arial"/>
              <a:buChar char="•"/>
            </a:pPr>
            <a:r>
              <a:rPr lang="en-US" sz="800" dirty="0" smtClean="0"/>
              <a:t>Household water </a:t>
            </a:r>
            <a:br>
              <a:rPr lang="en-US" sz="800" dirty="0" smtClean="0"/>
            </a:br>
            <a:r>
              <a:rPr lang="en-US" sz="800" dirty="0" smtClean="0"/>
              <a:t>use data</a:t>
            </a:r>
          </a:p>
        </p:txBody>
      </p:sp>
      <p:sp>
        <p:nvSpPr>
          <p:cNvPr id="14" name="TextBox 13"/>
          <p:cNvSpPr txBox="1"/>
          <p:nvPr/>
        </p:nvSpPr>
        <p:spPr>
          <a:xfrm>
            <a:off x="3856118" y="2731569"/>
            <a:ext cx="754889" cy="584775"/>
          </a:xfrm>
          <a:prstGeom prst="rect">
            <a:avLst/>
          </a:prstGeom>
          <a:noFill/>
        </p:spPr>
        <p:txBody>
          <a:bodyPr wrap="square" rtlCol="0">
            <a:spAutoFit/>
          </a:bodyPr>
          <a:lstStyle/>
          <a:p>
            <a:pPr marL="60325" indent="-60325">
              <a:buFont typeface="Arial"/>
              <a:buChar char="•"/>
            </a:pPr>
            <a:r>
              <a:rPr lang="en-US" sz="800" dirty="0" smtClean="0"/>
              <a:t>Stormwater manager </a:t>
            </a:r>
            <a:br>
              <a:rPr lang="en-US" sz="800" dirty="0" smtClean="0"/>
            </a:br>
            <a:r>
              <a:rPr lang="en-US" sz="800" dirty="0" smtClean="0"/>
              <a:t>interviews and surveys</a:t>
            </a:r>
          </a:p>
        </p:txBody>
      </p:sp>
    </p:spTree>
    <p:extLst>
      <p:ext uri="{BB962C8B-B14F-4D97-AF65-F5344CB8AC3E}">
        <p14:creationId xmlns:p14="http://schemas.microsoft.com/office/powerpoint/2010/main" val="945677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0"/>
            <a:ext cx="12192000" cy="10441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5273725" y="3068409"/>
            <a:ext cx="2867256" cy="335463"/>
          </a:xfrm>
          <a:custGeom>
            <a:avLst/>
            <a:gdLst>
              <a:gd name="connsiteX0" fmla="*/ 0 w 2150076"/>
              <a:gd name="connsiteY0" fmla="*/ 0 h 321275"/>
              <a:gd name="connsiteX1" fmla="*/ 1173892 w 2150076"/>
              <a:gd name="connsiteY1" fmla="*/ 24713 h 321275"/>
              <a:gd name="connsiteX2" fmla="*/ 1767017 w 2150076"/>
              <a:gd name="connsiteY2" fmla="*/ 74140 h 321275"/>
              <a:gd name="connsiteX3" fmla="*/ 2150076 w 2150076"/>
              <a:gd name="connsiteY3" fmla="*/ 321275 h 321275"/>
            </a:gdLst>
            <a:ahLst/>
            <a:cxnLst>
              <a:cxn ang="0">
                <a:pos x="connsiteX0" y="connsiteY0"/>
              </a:cxn>
              <a:cxn ang="0">
                <a:pos x="connsiteX1" y="connsiteY1"/>
              </a:cxn>
              <a:cxn ang="0">
                <a:pos x="connsiteX2" y="connsiteY2"/>
              </a:cxn>
              <a:cxn ang="0">
                <a:pos x="connsiteX3" y="connsiteY3"/>
              </a:cxn>
            </a:cxnLst>
            <a:rect l="l" t="t" r="r" b="b"/>
            <a:pathLst>
              <a:path w="2150076" h="321275">
                <a:moveTo>
                  <a:pt x="0" y="0"/>
                </a:moveTo>
                <a:lnTo>
                  <a:pt x="1173892" y="24713"/>
                </a:lnTo>
                <a:cubicBezTo>
                  <a:pt x="1468395" y="37070"/>
                  <a:pt x="1604320" y="24713"/>
                  <a:pt x="1767017" y="74140"/>
                </a:cubicBezTo>
                <a:cubicBezTo>
                  <a:pt x="1929714" y="123567"/>
                  <a:pt x="2150076" y="321275"/>
                  <a:pt x="2150076" y="321275"/>
                </a:cubicBezTo>
              </a:path>
            </a:pathLst>
          </a:custGeom>
          <a:noFill/>
          <a:ln w="38100">
            <a:solidFill>
              <a:schemeClr val="bg2">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225738" y="4434822"/>
            <a:ext cx="741333" cy="233423"/>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p:cNvSpPr/>
          <p:nvPr/>
        </p:nvSpPr>
        <p:spPr>
          <a:xfrm>
            <a:off x="5237775" y="2923831"/>
            <a:ext cx="895628" cy="356612"/>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9681" y="32164"/>
            <a:ext cx="10515600" cy="996701"/>
          </a:xfrm>
        </p:spPr>
        <p:txBody>
          <a:bodyPr/>
          <a:lstStyle/>
          <a:p>
            <a:r>
              <a:rPr lang="en-US" dirty="0" smtClean="0">
                <a:solidFill>
                  <a:schemeClr val="bg1"/>
                </a:solidFill>
              </a:rPr>
              <a:t>Social Water Science Data</a:t>
            </a:r>
            <a:endParaRPr lang="en-US" dirty="0">
              <a:solidFill>
                <a:schemeClr val="bg1"/>
              </a:solidFill>
            </a:endParaRPr>
          </a:p>
        </p:txBody>
      </p:sp>
      <p:cxnSp>
        <p:nvCxnSpPr>
          <p:cNvPr id="22" name="Straight Arrow Connector 21"/>
          <p:cNvCxnSpPr/>
          <p:nvPr/>
        </p:nvCxnSpPr>
        <p:spPr>
          <a:xfrm flipH="1">
            <a:off x="3719988" y="1486522"/>
            <a:ext cx="14211" cy="4498448"/>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rot="20896321">
            <a:off x="2651236" y="3971830"/>
            <a:ext cx="2550545" cy="1420187"/>
          </a:xfrm>
          <a:prstGeom prst="rect">
            <a:avLst/>
          </a:prstGeom>
          <a:noFill/>
        </p:spPr>
        <p:txBody>
          <a:bodyPr wrap="none" rtlCol="0">
            <a:prstTxWarp prst="textArchDown">
              <a:avLst>
                <a:gd name="adj" fmla="val 1226749"/>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sp>
        <p:nvSpPr>
          <p:cNvPr id="24" name="TextBox 23"/>
          <p:cNvSpPr txBox="1"/>
          <p:nvPr/>
        </p:nvSpPr>
        <p:spPr>
          <a:xfrm rot="247423">
            <a:off x="2644905" y="2173633"/>
            <a:ext cx="2478558" cy="1164948"/>
          </a:xfrm>
          <a:prstGeom prst="rect">
            <a:avLst/>
          </a:prstGeom>
          <a:noFill/>
        </p:spPr>
        <p:txBody>
          <a:bodyPr wrap="none" rtlCol="0">
            <a:prstTxWarp prst="textArchUp">
              <a:avLst>
                <a:gd name="adj" fmla="val 11586121"/>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cxnSp>
        <p:nvCxnSpPr>
          <p:cNvPr id="25" name="Straight Arrow Connector 24"/>
          <p:cNvCxnSpPr/>
          <p:nvPr/>
        </p:nvCxnSpPr>
        <p:spPr>
          <a:xfrm flipV="1">
            <a:off x="1519540" y="3700903"/>
            <a:ext cx="4401811" cy="3"/>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6" name="Oval 25"/>
          <p:cNvSpPr>
            <a:spLocks noChangeAspect="1"/>
          </p:cNvSpPr>
          <p:nvPr/>
        </p:nvSpPr>
        <p:spPr>
          <a:xfrm>
            <a:off x="2337880" y="2307780"/>
            <a:ext cx="2778773" cy="2786248"/>
          </a:xfrm>
          <a:prstGeom prst="ellipse">
            <a:avLst/>
          </a:prstGeom>
          <a:gradFill flip="none" rotWithShape="1">
            <a:gsLst>
              <a:gs pos="0">
                <a:schemeClr val="bg1">
                  <a:lumMod val="75000"/>
                  <a:alpha val="97000"/>
                </a:schemeClr>
              </a:gs>
              <a:gs pos="100000">
                <a:schemeClr val="bg1">
                  <a:alpha val="59000"/>
                </a:schemeClr>
              </a:gs>
            </a:gsLst>
            <a:path path="circle">
              <a:fillToRect l="100000" t="100000"/>
            </a:path>
            <a:tileRect r="-100000" b="-100000"/>
          </a:gradFill>
          <a:ln>
            <a:noFill/>
          </a:ln>
          <a:effectLst>
            <a:outerShdw blurRad="41275" dist="25400" dir="36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ln>
                <a:solidFill>
                  <a:schemeClr val="bg1">
                    <a:lumMod val="65000"/>
                  </a:schemeClr>
                </a:solidFill>
              </a:ln>
            </a:endParaRPr>
          </a:p>
        </p:txBody>
      </p:sp>
      <p:sp>
        <p:nvSpPr>
          <p:cNvPr id="27" name="TextBox 26"/>
          <p:cNvSpPr txBox="1"/>
          <p:nvPr/>
        </p:nvSpPr>
        <p:spPr>
          <a:xfrm>
            <a:off x="5461482" y="3372133"/>
            <a:ext cx="2100255" cy="954107"/>
          </a:xfrm>
          <a:prstGeom prst="rect">
            <a:avLst/>
          </a:prstGeom>
          <a:noFill/>
        </p:spPr>
        <p:txBody>
          <a:bodyPr wrap="none" rtlCol="0">
            <a:spAutoFit/>
          </a:bodyPr>
          <a:lstStyle/>
          <a:p>
            <a:pPr algn="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8" name="TextBox 27"/>
          <p:cNvSpPr txBox="1"/>
          <p:nvPr/>
        </p:nvSpPr>
        <p:spPr>
          <a:xfrm>
            <a:off x="45949" y="3015387"/>
            <a:ext cx="2100255" cy="1384995"/>
          </a:xfrm>
          <a:prstGeom prst="rect">
            <a:avLst/>
          </a:prstGeom>
          <a:noFill/>
        </p:spPr>
        <p:txBody>
          <a:bodyPr wrap="none" rtlCol="0">
            <a:spAutoFit/>
          </a:bodyPr>
          <a:lstStyle/>
          <a:p>
            <a:r>
              <a:rPr lang="en-US" sz="2800" b="1" dirty="0" smtClean="0">
                <a:solidFill>
                  <a:srgbClr val="C0504D"/>
                </a:solidFill>
                <a:latin typeface="Helvetica"/>
                <a:cs typeface="Helvetica"/>
              </a:rPr>
              <a:t>NOT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9" name="TextBox 28"/>
          <p:cNvSpPr txBox="1"/>
          <p:nvPr/>
        </p:nvSpPr>
        <p:spPr>
          <a:xfrm>
            <a:off x="2843179" y="1101687"/>
            <a:ext cx="1827616"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PRIMARY</a:t>
            </a:r>
            <a:endParaRPr lang="en-US" sz="2800" b="1" dirty="0">
              <a:solidFill>
                <a:srgbClr val="3366FF"/>
              </a:solidFill>
              <a:latin typeface="Helvetica"/>
              <a:cs typeface="Helvetica"/>
            </a:endParaRPr>
          </a:p>
        </p:txBody>
      </p:sp>
      <p:sp>
        <p:nvSpPr>
          <p:cNvPr id="30" name="TextBox 29"/>
          <p:cNvSpPr txBox="1"/>
          <p:nvPr/>
        </p:nvSpPr>
        <p:spPr>
          <a:xfrm>
            <a:off x="2506819" y="5849043"/>
            <a:ext cx="2465611"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SECONDARY</a:t>
            </a:r>
            <a:endParaRPr lang="en-US" sz="2800" b="1" dirty="0">
              <a:solidFill>
                <a:srgbClr val="3366FF"/>
              </a:solidFill>
              <a:latin typeface="Helvetica"/>
              <a:cs typeface="Helvetica"/>
            </a:endParaRPr>
          </a:p>
        </p:txBody>
      </p:sp>
      <p:sp>
        <p:nvSpPr>
          <p:cNvPr id="31" name="TextBox 30"/>
          <p:cNvSpPr txBox="1"/>
          <p:nvPr/>
        </p:nvSpPr>
        <p:spPr>
          <a:xfrm>
            <a:off x="2475700" y="3432759"/>
            <a:ext cx="2478564" cy="523220"/>
          </a:xfrm>
          <a:prstGeom prst="rect">
            <a:avLst/>
          </a:prstGeom>
          <a:noFill/>
        </p:spPr>
        <p:txBody>
          <a:bodyPr wrap="none" rtlCol="0">
            <a:spAutoFit/>
          </a:bodyPr>
          <a:lstStyle/>
          <a:p>
            <a:pPr algn="ctr"/>
            <a:r>
              <a:rPr lang="en-US" sz="2800" b="1" dirty="0" smtClean="0">
                <a:solidFill>
                  <a:srgbClr val="008000"/>
                </a:solidFill>
                <a:latin typeface="Helvetica"/>
                <a:cs typeface="Helvetica"/>
              </a:rPr>
              <a:t>RESTRICTED</a:t>
            </a:r>
            <a:endParaRPr lang="en-US" sz="2800" b="1" dirty="0">
              <a:solidFill>
                <a:srgbClr val="008000"/>
              </a:solidFill>
              <a:latin typeface="Helvetica"/>
              <a:cs typeface="Helvetica"/>
            </a:endParaRPr>
          </a:p>
        </p:txBody>
      </p:sp>
      <p:sp>
        <p:nvSpPr>
          <p:cNvPr id="16" name="TextBox 15"/>
          <p:cNvSpPr txBox="1"/>
          <p:nvPr/>
        </p:nvSpPr>
        <p:spPr>
          <a:xfrm>
            <a:off x="2677883" y="2929820"/>
            <a:ext cx="885033" cy="338554"/>
          </a:xfrm>
          <a:prstGeom prst="rect">
            <a:avLst/>
          </a:prstGeom>
          <a:noFill/>
        </p:spPr>
        <p:txBody>
          <a:bodyPr wrap="square" rtlCol="0">
            <a:spAutoFit/>
          </a:bodyPr>
          <a:lstStyle/>
          <a:p>
            <a:pPr marL="60325" indent="-60325">
              <a:buFont typeface="Arial"/>
              <a:buChar char="•"/>
            </a:pPr>
            <a:r>
              <a:rPr lang="en-US" sz="800" dirty="0" smtClean="0"/>
              <a:t>Institutional water use data</a:t>
            </a:r>
          </a:p>
        </p:txBody>
      </p:sp>
      <p:sp>
        <p:nvSpPr>
          <p:cNvPr id="15" name="TextBox 14"/>
          <p:cNvSpPr txBox="1"/>
          <p:nvPr/>
        </p:nvSpPr>
        <p:spPr>
          <a:xfrm>
            <a:off x="2699076" y="4026519"/>
            <a:ext cx="1015906" cy="215444"/>
          </a:xfrm>
          <a:prstGeom prst="rect">
            <a:avLst/>
          </a:prstGeom>
          <a:noFill/>
        </p:spPr>
        <p:txBody>
          <a:bodyPr wrap="square" rtlCol="0">
            <a:spAutoFit/>
          </a:bodyPr>
          <a:lstStyle/>
          <a:p>
            <a:pPr marL="60325" indent="-60325">
              <a:buFont typeface="Arial"/>
              <a:buChar char="•"/>
            </a:pPr>
            <a:r>
              <a:rPr lang="en-US" sz="800" dirty="0"/>
              <a:t>Water pricing </a:t>
            </a:r>
            <a:r>
              <a:rPr lang="en-US" sz="800" dirty="0" smtClean="0"/>
              <a:t>data</a:t>
            </a:r>
          </a:p>
        </p:txBody>
      </p:sp>
      <p:sp>
        <p:nvSpPr>
          <p:cNvPr id="12" name="TextBox 11"/>
          <p:cNvSpPr txBox="1"/>
          <p:nvPr/>
        </p:nvSpPr>
        <p:spPr>
          <a:xfrm>
            <a:off x="1531752" y="4443311"/>
            <a:ext cx="1254853" cy="338554"/>
          </a:xfrm>
          <a:prstGeom prst="rect">
            <a:avLst/>
          </a:prstGeom>
          <a:noFill/>
        </p:spPr>
        <p:txBody>
          <a:bodyPr wrap="square" rtlCol="0">
            <a:spAutoFit/>
          </a:bodyPr>
          <a:lstStyle/>
          <a:p>
            <a:pPr marL="60325" indent="-60325">
              <a:buFont typeface="Arial"/>
              <a:buChar char="•"/>
            </a:pPr>
            <a:r>
              <a:rPr lang="en-US" sz="800" smtClean="0"/>
              <a:t>Water </a:t>
            </a:r>
            <a:r>
              <a:rPr lang="en-US" sz="800" dirty="0" smtClean="0"/>
              <a:t>infrastructure </a:t>
            </a:r>
            <a:r>
              <a:rPr lang="en-US" sz="800" smtClean="0"/>
              <a:t>project records</a:t>
            </a:r>
            <a:endParaRPr lang="en-US" sz="800" dirty="0" smtClean="0"/>
          </a:p>
        </p:txBody>
      </p:sp>
      <p:sp>
        <p:nvSpPr>
          <p:cNvPr id="11" name="TextBox 10"/>
          <p:cNvSpPr txBox="1"/>
          <p:nvPr/>
        </p:nvSpPr>
        <p:spPr>
          <a:xfrm>
            <a:off x="1569415" y="2810472"/>
            <a:ext cx="1340860" cy="338554"/>
          </a:xfrm>
          <a:prstGeom prst="rect">
            <a:avLst/>
          </a:prstGeom>
          <a:noFill/>
        </p:spPr>
        <p:txBody>
          <a:bodyPr wrap="square" rtlCol="0">
            <a:spAutoFit/>
          </a:bodyPr>
          <a:lstStyle/>
          <a:p>
            <a:pPr marL="60325" indent="-60325">
              <a:buFont typeface="Arial"/>
              <a:buChar char="•"/>
            </a:pPr>
            <a:r>
              <a:rPr lang="en-US" sz="800" dirty="0" smtClean="0"/>
              <a:t>Neighborhood </a:t>
            </a:r>
            <a:r>
              <a:rPr lang="en-US" sz="800" dirty="0"/>
              <a:t/>
            </a:r>
            <a:br>
              <a:rPr lang="en-US" sz="800" dirty="0"/>
            </a:br>
            <a:r>
              <a:rPr lang="en-US" sz="800" dirty="0" smtClean="0"/>
              <a:t>typology</a:t>
            </a:r>
            <a:endParaRPr lang="en-US" sz="800" dirty="0"/>
          </a:p>
        </p:txBody>
      </p:sp>
      <p:sp>
        <p:nvSpPr>
          <p:cNvPr id="10" name="TextBox 9"/>
          <p:cNvSpPr txBox="1"/>
          <p:nvPr/>
        </p:nvSpPr>
        <p:spPr>
          <a:xfrm>
            <a:off x="5191702" y="4453942"/>
            <a:ext cx="775369" cy="215444"/>
          </a:xfrm>
          <a:prstGeom prst="rect">
            <a:avLst/>
          </a:prstGeom>
          <a:noFill/>
        </p:spPr>
        <p:txBody>
          <a:bodyPr wrap="square" rtlCol="0">
            <a:spAutoFit/>
          </a:bodyPr>
          <a:lstStyle/>
          <a:p>
            <a:pPr marL="60325" indent="-60325">
              <a:buFont typeface="Arial"/>
              <a:buChar char="•"/>
            </a:pPr>
            <a:r>
              <a:rPr lang="en-US" sz="800" dirty="0" smtClean="0"/>
              <a:t>Census data</a:t>
            </a:r>
            <a:endParaRPr lang="en-US" sz="800" dirty="0"/>
          </a:p>
        </p:txBody>
      </p:sp>
      <p:sp>
        <p:nvSpPr>
          <p:cNvPr id="9" name="TextBox 8"/>
          <p:cNvSpPr txBox="1"/>
          <p:nvPr/>
        </p:nvSpPr>
        <p:spPr>
          <a:xfrm>
            <a:off x="5223682" y="2923831"/>
            <a:ext cx="918142" cy="338554"/>
          </a:xfrm>
          <a:prstGeom prst="rect">
            <a:avLst/>
          </a:prstGeom>
          <a:noFill/>
        </p:spPr>
        <p:txBody>
          <a:bodyPr wrap="square" rtlCol="0">
            <a:spAutoFit/>
          </a:bodyPr>
          <a:lstStyle/>
          <a:p>
            <a:pPr marL="60325" indent="-60325">
              <a:buFont typeface="Arial"/>
              <a:buChar char="•"/>
            </a:pPr>
            <a:r>
              <a:rPr lang="en-US" sz="800" dirty="0" smtClean="0"/>
              <a:t>Public </a:t>
            </a:r>
            <a:r>
              <a:rPr lang="en-US" sz="800" smtClean="0"/>
              <a:t>intercept </a:t>
            </a:r>
            <a:r>
              <a:rPr lang="en-US" sz="800" smtClean="0"/>
              <a:t>surveys</a:t>
            </a:r>
            <a:endParaRPr lang="en-US" sz="800" dirty="0" smtClean="0"/>
          </a:p>
        </p:txBody>
      </p:sp>
      <p:sp>
        <p:nvSpPr>
          <p:cNvPr id="33" name="TextBox 32"/>
          <p:cNvSpPr txBox="1"/>
          <p:nvPr/>
        </p:nvSpPr>
        <p:spPr>
          <a:xfrm>
            <a:off x="8029342" y="6116715"/>
            <a:ext cx="2567724" cy="523220"/>
          </a:xfrm>
          <a:prstGeom prst="rect">
            <a:avLst/>
          </a:prstGeom>
          <a:noFill/>
        </p:spPr>
        <p:txBody>
          <a:bodyPr wrap="square" rtlCol="0">
            <a:spAutoFit/>
          </a:bodyPr>
          <a:lstStyle/>
          <a:p>
            <a:pPr marL="60325" indent="-60325">
              <a:buFont typeface="Arial"/>
              <a:buChar char="•"/>
            </a:pPr>
            <a:r>
              <a:rPr lang="en-US" sz="2800" dirty="0" smtClean="0"/>
              <a:t>Census data</a:t>
            </a:r>
            <a:endParaRPr lang="en-US" sz="2800" dirty="0"/>
          </a:p>
        </p:txBody>
      </p:sp>
      <p:sp>
        <p:nvSpPr>
          <p:cNvPr id="34" name="TextBox 33"/>
          <p:cNvSpPr txBox="1"/>
          <p:nvPr/>
        </p:nvSpPr>
        <p:spPr>
          <a:xfrm>
            <a:off x="8130896" y="3173209"/>
            <a:ext cx="2041866" cy="1068754"/>
          </a:xfrm>
          <a:prstGeom prst="rect">
            <a:avLst/>
          </a:prstGeom>
          <a:noFill/>
        </p:spPr>
        <p:txBody>
          <a:bodyPr wrap="square" rtlCol="0">
            <a:spAutoFit/>
          </a:bodyPr>
          <a:lstStyle/>
          <a:p>
            <a:pPr marL="60325" indent="-60325">
              <a:lnSpc>
                <a:spcPts val="2460"/>
              </a:lnSpc>
              <a:spcAft>
                <a:spcPts val="600"/>
              </a:spcAft>
              <a:buFont typeface="Arial"/>
              <a:buChar char="•"/>
            </a:pPr>
            <a:r>
              <a:rPr lang="en-US" sz="2800" smtClean="0"/>
              <a:t>Public </a:t>
            </a:r>
            <a:r>
              <a:rPr lang="en-US" sz="2800" dirty="0" smtClean="0"/>
              <a:t>intercept surveys</a:t>
            </a:r>
          </a:p>
        </p:txBody>
      </p:sp>
      <p:sp>
        <p:nvSpPr>
          <p:cNvPr id="35" name="TextBox 34"/>
          <p:cNvSpPr txBox="1"/>
          <p:nvPr/>
        </p:nvSpPr>
        <p:spPr>
          <a:xfrm>
            <a:off x="7998995" y="5031379"/>
            <a:ext cx="2798545" cy="748154"/>
          </a:xfrm>
          <a:prstGeom prst="rect">
            <a:avLst/>
          </a:prstGeom>
          <a:noFill/>
        </p:spPr>
        <p:txBody>
          <a:bodyPr wrap="square" rtlCol="0">
            <a:spAutoFit/>
          </a:bodyPr>
          <a:lstStyle/>
          <a:p>
            <a:pPr marL="60325" indent="-60325">
              <a:lnSpc>
                <a:spcPts val="2460"/>
              </a:lnSpc>
              <a:buFont typeface="Arial"/>
              <a:buChar char="•"/>
            </a:pPr>
            <a:r>
              <a:rPr lang="en-US" sz="2800" dirty="0" smtClean="0"/>
              <a:t>Household </a:t>
            </a:r>
            <a:br>
              <a:rPr lang="en-US" sz="2800" dirty="0" smtClean="0"/>
            </a:br>
            <a:r>
              <a:rPr lang="en-US" sz="2800" dirty="0" smtClean="0"/>
              <a:t>water use data</a:t>
            </a:r>
          </a:p>
        </p:txBody>
      </p:sp>
      <p:sp>
        <p:nvSpPr>
          <p:cNvPr id="36" name="TextBox 35"/>
          <p:cNvSpPr txBox="1"/>
          <p:nvPr/>
        </p:nvSpPr>
        <p:spPr>
          <a:xfrm>
            <a:off x="7387240" y="1084188"/>
            <a:ext cx="2178744" cy="1374735"/>
          </a:xfrm>
          <a:prstGeom prst="rect">
            <a:avLst/>
          </a:prstGeom>
          <a:noFill/>
        </p:spPr>
        <p:txBody>
          <a:bodyPr wrap="square" rtlCol="0">
            <a:spAutoFit/>
          </a:bodyPr>
          <a:lstStyle/>
          <a:p>
            <a:pPr marL="60325" indent="-60325">
              <a:lnSpc>
                <a:spcPts val="2460"/>
              </a:lnSpc>
              <a:buFont typeface="Arial"/>
              <a:buChar char="•"/>
            </a:pPr>
            <a:r>
              <a:rPr lang="en-US" sz="2800" dirty="0" err="1" smtClean="0"/>
              <a:t>Stormwater</a:t>
            </a:r>
            <a:r>
              <a:rPr lang="en-US" sz="2800" dirty="0" smtClean="0"/>
              <a:t> manager </a:t>
            </a:r>
            <a:br>
              <a:rPr lang="en-US" sz="2800" dirty="0" smtClean="0"/>
            </a:br>
            <a:r>
              <a:rPr lang="en-US" sz="2800" dirty="0" smtClean="0"/>
              <a:t>interviews </a:t>
            </a:r>
            <a:br>
              <a:rPr lang="en-US" sz="2800" dirty="0" smtClean="0"/>
            </a:br>
            <a:r>
              <a:rPr lang="en-US" sz="2800" dirty="0" smtClean="0"/>
              <a:t>and surveys</a:t>
            </a:r>
          </a:p>
        </p:txBody>
      </p:sp>
      <p:sp>
        <p:nvSpPr>
          <p:cNvPr id="48" name="Freeform 47"/>
          <p:cNvSpPr/>
          <p:nvPr/>
        </p:nvSpPr>
        <p:spPr>
          <a:xfrm>
            <a:off x="5676900" y="4660626"/>
            <a:ext cx="2352442" cy="1711637"/>
          </a:xfrm>
          <a:custGeom>
            <a:avLst/>
            <a:gdLst>
              <a:gd name="connsiteX0" fmla="*/ 0 w 2224216"/>
              <a:gd name="connsiteY0" fmla="*/ 0 h 1347043"/>
              <a:gd name="connsiteX1" fmla="*/ 642551 w 2224216"/>
              <a:gd name="connsiteY1" fmla="*/ 1050324 h 1347043"/>
              <a:gd name="connsiteX2" fmla="*/ 2224216 w 2224216"/>
              <a:gd name="connsiteY2" fmla="*/ 1346886 h 1347043"/>
            </a:gdLst>
            <a:ahLst/>
            <a:cxnLst>
              <a:cxn ang="0">
                <a:pos x="connsiteX0" y="connsiteY0"/>
              </a:cxn>
              <a:cxn ang="0">
                <a:pos x="connsiteX1" y="connsiteY1"/>
              </a:cxn>
              <a:cxn ang="0">
                <a:pos x="connsiteX2" y="connsiteY2"/>
              </a:cxn>
            </a:cxnLst>
            <a:rect l="l" t="t" r="r" b="b"/>
            <a:pathLst>
              <a:path w="2224216" h="1347043">
                <a:moveTo>
                  <a:pt x="0" y="0"/>
                </a:moveTo>
                <a:cubicBezTo>
                  <a:pt x="135924" y="412921"/>
                  <a:pt x="271848" y="825843"/>
                  <a:pt x="642551" y="1050324"/>
                </a:cubicBezTo>
                <a:cubicBezTo>
                  <a:pt x="1013254" y="1274805"/>
                  <a:pt x="2178908" y="1351005"/>
                  <a:pt x="2224216" y="1346886"/>
                </a:cubicBezTo>
              </a:path>
            </a:pathLst>
          </a:custGeom>
          <a:noFill/>
          <a:ln w="38100">
            <a:solidFill>
              <a:schemeClr val="bg2">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4711849" y="4230693"/>
            <a:ext cx="3287146" cy="963336"/>
          </a:xfrm>
          <a:custGeom>
            <a:avLst/>
            <a:gdLst>
              <a:gd name="connsiteX0" fmla="*/ 0 w 3398108"/>
              <a:gd name="connsiteY0" fmla="*/ 1760 h 1027371"/>
              <a:gd name="connsiteX1" fmla="*/ 1754659 w 3398108"/>
              <a:gd name="connsiteY1" fmla="*/ 162398 h 1027371"/>
              <a:gd name="connsiteX2" fmla="*/ 3398108 w 3398108"/>
              <a:gd name="connsiteY2" fmla="*/ 1027371 h 1027371"/>
            </a:gdLst>
            <a:ahLst/>
            <a:cxnLst>
              <a:cxn ang="0">
                <a:pos x="connsiteX0" y="connsiteY0"/>
              </a:cxn>
              <a:cxn ang="0">
                <a:pos x="connsiteX1" y="connsiteY1"/>
              </a:cxn>
              <a:cxn ang="0">
                <a:pos x="connsiteX2" y="connsiteY2"/>
              </a:cxn>
            </a:cxnLst>
            <a:rect l="l" t="t" r="r" b="b"/>
            <a:pathLst>
              <a:path w="3398108" h="1027371">
                <a:moveTo>
                  <a:pt x="0" y="1760"/>
                </a:moveTo>
                <a:cubicBezTo>
                  <a:pt x="594154" y="-3389"/>
                  <a:pt x="1188308" y="-8537"/>
                  <a:pt x="1754659" y="162398"/>
                </a:cubicBezTo>
                <a:cubicBezTo>
                  <a:pt x="2321010" y="333333"/>
                  <a:pt x="3398108" y="1027371"/>
                  <a:pt x="3398108" y="1027371"/>
                </a:cubicBezTo>
              </a:path>
            </a:pathLst>
          </a:custGeom>
          <a:noFill/>
          <a:ln w="38100">
            <a:solidFill>
              <a:schemeClr val="bg2">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823580" y="4003992"/>
            <a:ext cx="907869" cy="315985"/>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3769776" y="3999367"/>
            <a:ext cx="978972" cy="338554"/>
          </a:xfrm>
          <a:prstGeom prst="rect">
            <a:avLst/>
          </a:prstGeom>
          <a:noFill/>
        </p:spPr>
        <p:txBody>
          <a:bodyPr wrap="square" rtlCol="0">
            <a:spAutoFit/>
          </a:bodyPr>
          <a:lstStyle/>
          <a:p>
            <a:pPr marL="60325" indent="-60325">
              <a:buFont typeface="Arial"/>
              <a:buChar char="•"/>
            </a:pPr>
            <a:r>
              <a:rPr lang="en-US" sz="800" dirty="0" smtClean="0"/>
              <a:t>Household water </a:t>
            </a:r>
            <a:br>
              <a:rPr lang="en-US" sz="800" dirty="0" smtClean="0"/>
            </a:br>
            <a:r>
              <a:rPr lang="en-US" sz="800" dirty="0" smtClean="0"/>
              <a:t>use data</a:t>
            </a:r>
          </a:p>
        </p:txBody>
      </p:sp>
      <p:pic>
        <p:nvPicPr>
          <p:cNvPr id="62" name="Picture 61"/>
          <p:cNvPicPr>
            <a:picLocks noChangeAspect="1"/>
          </p:cNvPicPr>
          <p:nvPr/>
        </p:nvPicPr>
        <p:blipFill>
          <a:blip r:embed="rId3"/>
          <a:stretch>
            <a:fillRect/>
          </a:stretch>
        </p:blipFill>
        <p:spPr>
          <a:xfrm>
            <a:off x="9706346" y="2643502"/>
            <a:ext cx="2047999" cy="2047999"/>
          </a:xfrm>
          <a:prstGeom prst="rect">
            <a:avLst/>
          </a:prstGeom>
          <a:ln>
            <a:noFill/>
          </a:ln>
          <a:effectLst>
            <a:outerShdw blurRad="292100" dist="139700" dir="2700000" algn="tl" rotWithShape="0">
              <a:srgbClr val="333333">
                <a:alpha val="65000"/>
              </a:srgbClr>
            </a:outerShdw>
          </a:effectLst>
        </p:spPr>
      </p:pic>
      <p:pic>
        <p:nvPicPr>
          <p:cNvPr id="64" name="Picture 63"/>
          <p:cNvPicPr>
            <a:picLocks noChangeAspect="1"/>
          </p:cNvPicPr>
          <p:nvPr/>
        </p:nvPicPr>
        <p:blipFill>
          <a:blip r:embed="rId4"/>
          <a:stretch>
            <a:fillRect/>
          </a:stretch>
        </p:blipFill>
        <p:spPr>
          <a:xfrm>
            <a:off x="9410563" y="841845"/>
            <a:ext cx="2629006" cy="1632554"/>
          </a:xfrm>
          <a:prstGeom prst="rect">
            <a:avLst/>
          </a:prstGeom>
          <a:ln>
            <a:noFill/>
          </a:ln>
          <a:effectLst>
            <a:outerShdw blurRad="292100" dist="139700" dir="2700000" algn="tl" rotWithShape="0">
              <a:srgbClr val="333333">
                <a:alpha val="65000"/>
              </a:srgbClr>
            </a:outerShdw>
          </a:effectLst>
        </p:spPr>
      </p:pic>
      <p:sp>
        <p:nvSpPr>
          <p:cNvPr id="67" name="Freeform 66"/>
          <p:cNvSpPr/>
          <p:nvPr/>
        </p:nvSpPr>
        <p:spPr>
          <a:xfrm>
            <a:off x="4611007" y="1429895"/>
            <a:ext cx="2716445" cy="1535459"/>
          </a:xfrm>
          <a:custGeom>
            <a:avLst/>
            <a:gdLst>
              <a:gd name="connsiteX0" fmla="*/ 0 w 2499360"/>
              <a:gd name="connsiteY0" fmla="*/ 2255520 h 2255520"/>
              <a:gd name="connsiteX1" fmla="*/ 320040 w 2499360"/>
              <a:gd name="connsiteY1" fmla="*/ 2217420 h 2255520"/>
              <a:gd name="connsiteX2" fmla="*/ 563880 w 2499360"/>
              <a:gd name="connsiteY2" fmla="*/ 2087880 h 2255520"/>
              <a:gd name="connsiteX3" fmla="*/ 868680 w 2499360"/>
              <a:gd name="connsiteY3" fmla="*/ 1676400 h 2255520"/>
              <a:gd name="connsiteX4" fmla="*/ 1341120 w 2499360"/>
              <a:gd name="connsiteY4" fmla="*/ 784860 h 2255520"/>
              <a:gd name="connsiteX5" fmla="*/ 1676400 w 2499360"/>
              <a:gd name="connsiteY5" fmla="*/ 320040 h 2255520"/>
              <a:gd name="connsiteX6" fmla="*/ 2225040 w 2499360"/>
              <a:gd name="connsiteY6" fmla="*/ 83820 h 2255520"/>
              <a:gd name="connsiteX7" fmla="*/ 2499360 w 2499360"/>
              <a:gd name="connsiteY7" fmla="*/ 0 h 225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360" h="2255520">
                <a:moveTo>
                  <a:pt x="0" y="2255520"/>
                </a:moveTo>
                <a:cubicBezTo>
                  <a:pt x="113030" y="2250440"/>
                  <a:pt x="226060" y="2245360"/>
                  <a:pt x="320040" y="2217420"/>
                </a:cubicBezTo>
                <a:cubicBezTo>
                  <a:pt x="414020" y="2189480"/>
                  <a:pt x="472440" y="2178050"/>
                  <a:pt x="563880" y="2087880"/>
                </a:cubicBezTo>
                <a:cubicBezTo>
                  <a:pt x="655320" y="1997710"/>
                  <a:pt x="739140" y="1893570"/>
                  <a:pt x="868680" y="1676400"/>
                </a:cubicBezTo>
                <a:cubicBezTo>
                  <a:pt x="998220" y="1459230"/>
                  <a:pt x="1206500" y="1010920"/>
                  <a:pt x="1341120" y="784860"/>
                </a:cubicBezTo>
                <a:cubicBezTo>
                  <a:pt x="1475740" y="558800"/>
                  <a:pt x="1529080" y="436880"/>
                  <a:pt x="1676400" y="320040"/>
                </a:cubicBezTo>
                <a:cubicBezTo>
                  <a:pt x="1823720" y="203200"/>
                  <a:pt x="2087880" y="137160"/>
                  <a:pt x="2225040" y="83820"/>
                </a:cubicBezTo>
                <a:cubicBezTo>
                  <a:pt x="2362200" y="30480"/>
                  <a:pt x="2499360" y="0"/>
                  <a:pt x="2499360" y="0"/>
                </a:cubicBezTo>
              </a:path>
            </a:pathLst>
          </a:custGeom>
          <a:noFill/>
          <a:ln w="38100">
            <a:solidFill>
              <a:schemeClr val="bg2">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871359" y="2731569"/>
            <a:ext cx="749001" cy="598709"/>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TextBox 13"/>
          <p:cNvSpPr txBox="1"/>
          <p:nvPr/>
        </p:nvSpPr>
        <p:spPr>
          <a:xfrm>
            <a:off x="3856118" y="2731569"/>
            <a:ext cx="754889" cy="584775"/>
          </a:xfrm>
          <a:prstGeom prst="rect">
            <a:avLst/>
          </a:prstGeom>
          <a:noFill/>
        </p:spPr>
        <p:txBody>
          <a:bodyPr wrap="square" rtlCol="0">
            <a:spAutoFit/>
          </a:bodyPr>
          <a:lstStyle/>
          <a:p>
            <a:pPr marL="60325" indent="-60325">
              <a:buFont typeface="Arial"/>
              <a:buChar char="•"/>
            </a:pPr>
            <a:r>
              <a:rPr lang="en-US" sz="800" dirty="0" smtClean="0"/>
              <a:t>Stormwater manager </a:t>
            </a:r>
            <a:br>
              <a:rPr lang="en-US" sz="800" dirty="0" smtClean="0"/>
            </a:br>
            <a:r>
              <a:rPr lang="en-US" sz="800" dirty="0" smtClean="0"/>
              <a:t>interviews and surveys</a:t>
            </a:r>
          </a:p>
        </p:txBody>
      </p:sp>
      <p:pic>
        <p:nvPicPr>
          <p:cNvPr id="71" name="Picture 70"/>
          <p:cNvPicPr>
            <a:picLocks noChangeAspect="1"/>
          </p:cNvPicPr>
          <p:nvPr/>
        </p:nvPicPr>
        <p:blipFill rotWithShape="1">
          <a:blip r:embed="rId5"/>
          <a:srcRect l="1" r="1533"/>
          <a:stretch/>
        </p:blipFill>
        <p:spPr>
          <a:xfrm>
            <a:off x="10121728" y="5926768"/>
            <a:ext cx="1347105" cy="87177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6"/>
          <a:srcRect l="12370" r="38166" b="62036"/>
          <a:stretch/>
        </p:blipFill>
        <p:spPr>
          <a:xfrm>
            <a:off x="10355815" y="4923193"/>
            <a:ext cx="1212458" cy="879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5120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0"/>
            <a:ext cx="12192000" cy="10441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916143" y="4774640"/>
            <a:ext cx="2158493" cy="668921"/>
          </a:xfrm>
          <a:custGeom>
            <a:avLst/>
            <a:gdLst>
              <a:gd name="connsiteX0" fmla="*/ 2263140 w 2263140"/>
              <a:gd name="connsiteY0" fmla="*/ 0 h 731520"/>
              <a:gd name="connsiteX1" fmla="*/ 1066800 w 2263140"/>
              <a:gd name="connsiteY1" fmla="*/ 160020 h 731520"/>
              <a:gd name="connsiteX2" fmla="*/ 312420 w 2263140"/>
              <a:gd name="connsiteY2" fmla="*/ 609600 h 731520"/>
              <a:gd name="connsiteX3" fmla="*/ 0 w 2263140"/>
              <a:gd name="connsiteY3" fmla="*/ 731520 h 731520"/>
            </a:gdLst>
            <a:ahLst/>
            <a:cxnLst>
              <a:cxn ang="0">
                <a:pos x="connsiteX0" y="connsiteY0"/>
              </a:cxn>
              <a:cxn ang="0">
                <a:pos x="connsiteX1" y="connsiteY1"/>
              </a:cxn>
              <a:cxn ang="0">
                <a:pos x="connsiteX2" y="connsiteY2"/>
              </a:cxn>
              <a:cxn ang="0">
                <a:pos x="connsiteX3" y="connsiteY3"/>
              </a:cxn>
            </a:cxnLst>
            <a:rect l="l" t="t" r="r" b="b"/>
            <a:pathLst>
              <a:path w="2263140" h="731520">
                <a:moveTo>
                  <a:pt x="2263140" y="0"/>
                </a:moveTo>
                <a:cubicBezTo>
                  <a:pt x="1827530" y="29210"/>
                  <a:pt x="1391920" y="58420"/>
                  <a:pt x="1066800" y="160020"/>
                </a:cubicBezTo>
                <a:cubicBezTo>
                  <a:pt x="741680" y="261620"/>
                  <a:pt x="490220" y="514350"/>
                  <a:pt x="312420" y="609600"/>
                </a:cubicBezTo>
                <a:cubicBezTo>
                  <a:pt x="134620" y="704850"/>
                  <a:pt x="0" y="731520"/>
                  <a:pt x="0" y="731520"/>
                </a:cubicBezTo>
              </a:path>
            </a:pathLst>
          </a:custGeom>
          <a:noFill/>
          <a:ln w="38100">
            <a:solidFill>
              <a:schemeClr val="bg2">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3518704" y="2490206"/>
            <a:ext cx="2842855" cy="443174"/>
          </a:xfrm>
          <a:custGeom>
            <a:avLst/>
            <a:gdLst>
              <a:gd name="connsiteX0" fmla="*/ 1958340 w 1958340"/>
              <a:gd name="connsiteY0" fmla="*/ 373944 h 373944"/>
              <a:gd name="connsiteX1" fmla="*/ 1562100 w 1958340"/>
              <a:gd name="connsiteY1" fmla="*/ 122484 h 373944"/>
              <a:gd name="connsiteX2" fmla="*/ 1059180 w 1958340"/>
              <a:gd name="connsiteY2" fmla="*/ 15804 h 373944"/>
              <a:gd name="connsiteX3" fmla="*/ 0 w 1958340"/>
              <a:gd name="connsiteY3" fmla="*/ 564 h 373944"/>
            </a:gdLst>
            <a:ahLst/>
            <a:cxnLst>
              <a:cxn ang="0">
                <a:pos x="connsiteX0" y="connsiteY0"/>
              </a:cxn>
              <a:cxn ang="0">
                <a:pos x="connsiteX1" y="connsiteY1"/>
              </a:cxn>
              <a:cxn ang="0">
                <a:pos x="connsiteX2" y="connsiteY2"/>
              </a:cxn>
              <a:cxn ang="0">
                <a:pos x="connsiteX3" y="connsiteY3"/>
              </a:cxn>
            </a:cxnLst>
            <a:rect l="l" t="t" r="r" b="b"/>
            <a:pathLst>
              <a:path w="1958340" h="373944">
                <a:moveTo>
                  <a:pt x="1958340" y="373944"/>
                </a:moveTo>
                <a:cubicBezTo>
                  <a:pt x="1835150" y="278059"/>
                  <a:pt x="1711960" y="182174"/>
                  <a:pt x="1562100" y="122484"/>
                </a:cubicBezTo>
                <a:cubicBezTo>
                  <a:pt x="1412240" y="62794"/>
                  <a:pt x="1319530" y="36124"/>
                  <a:pt x="1059180" y="15804"/>
                </a:cubicBezTo>
                <a:cubicBezTo>
                  <a:pt x="798830" y="-4516"/>
                  <a:pt x="0" y="564"/>
                  <a:pt x="0" y="564"/>
                </a:cubicBezTo>
              </a:path>
            </a:pathLst>
          </a:custGeom>
          <a:noFill/>
          <a:ln w="38100">
            <a:solidFill>
              <a:schemeClr val="bg2">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3666" y="20833"/>
            <a:ext cx="10515600" cy="1009266"/>
          </a:xfrm>
        </p:spPr>
        <p:txBody>
          <a:bodyPr/>
          <a:lstStyle/>
          <a:p>
            <a:r>
              <a:rPr lang="en-US" dirty="0" smtClean="0">
                <a:solidFill>
                  <a:schemeClr val="bg1"/>
                </a:solidFill>
              </a:rPr>
              <a:t>Social Water Science Data</a:t>
            </a:r>
            <a:endParaRPr lang="en-US" dirty="0">
              <a:solidFill>
                <a:schemeClr val="bg1"/>
              </a:solidFill>
            </a:endParaRPr>
          </a:p>
        </p:txBody>
      </p:sp>
      <p:cxnSp>
        <p:nvCxnSpPr>
          <p:cNvPr id="22" name="Straight Arrow Connector 21"/>
          <p:cNvCxnSpPr/>
          <p:nvPr/>
        </p:nvCxnSpPr>
        <p:spPr>
          <a:xfrm flipH="1">
            <a:off x="8350251" y="1362659"/>
            <a:ext cx="14211" cy="4498448"/>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rot="20896321">
            <a:off x="7281499" y="3847967"/>
            <a:ext cx="2550545" cy="1420187"/>
          </a:xfrm>
          <a:prstGeom prst="rect">
            <a:avLst/>
          </a:prstGeom>
          <a:noFill/>
        </p:spPr>
        <p:txBody>
          <a:bodyPr wrap="none" rtlCol="0">
            <a:prstTxWarp prst="textArchDown">
              <a:avLst>
                <a:gd name="adj" fmla="val 1226749"/>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sp>
        <p:nvSpPr>
          <p:cNvPr id="24" name="TextBox 23"/>
          <p:cNvSpPr txBox="1"/>
          <p:nvPr/>
        </p:nvSpPr>
        <p:spPr>
          <a:xfrm rot="247423">
            <a:off x="7275168" y="2049770"/>
            <a:ext cx="2478558" cy="1164948"/>
          </a:xfrm>
          <a:prstGeom prst="rect">
            <a:avLst/>
          </a:prstGeom>
          <a:noFill/>
        </p:spPr>
        <p:txBody>
          <a:bodyPr wrap="none" rtlCol="0">
            <a:prstTxWarp prst="textArchUp">
              <a:avLst>
                <a:gd name="adj" fmla="val 11586121"/>
              </a:avLst>
            </a:prstTxWarp>
            <a:spAutoFit/>
          </a:bodyPr>
          <a:lstStyle/>
          <a:p>
            <a:pPr algn="ctr"/>
            <a:r>
              <a:rPr lang="en-US" sz="2800" b="1" dirty="0" smtClean="0">
                <a:solidFill>
                  <a:srgbClr val="008000"/>
                </a:solidFill>
                <a:latin typeface="Helvetica"/>
                <a:cs typeface="Helvetica"/>
              </a:rPr>
              <a:t>UNRESTRICTED</a:t>
            </a:r>
            <a:endParaRPr lang="en-US" sz="2800" b="1" dirty="0">
              <a:solidFill>
                <a:srgbClr val="008000"/>
              </a:solidFill>
              <a:latin typeface="Helvetica"/>
              <a:cs typeface="Helvetica"/>
            </a:endParaRPr>
          </a:p>
        </p:txBody>
      </p:sp>
      <p:cxnSp>
        <p:nvCxnSpPr>
          <p:cNvPr id="25" name="Straight Arrow Connector 24"/>
          <p:cNvCxnSpPr/>
          <p:nvPr/>
        </p:nvCxnSpPr>
        <p:spPr>
          <a:xfrm flipV="1">
            <a:off x="6149803" y="3577040"/>
            <a:ext cx="4401811" cy="3"/>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26" name="Oval 25"/>
          <p:cNvSpPr>
            <a:spLocks noChangeAspect="1"/>
          </p:cNvSpPr>
          <p:nvPr/>
        </p:nvSpPr>
        <p:spPr>
          <a:xfrm>
            <a:off x="6968143" y="2183917"/>
            <a:ext cx="2778773" cy="2786248"/>
          </a:xfrm>
          <a:prstGeom prst="ellipse">
            <a:avLst/>
          </a:prstGeom>
          <a:gradFill flip="none" rotWithShape="1">
            <a:gsLst>
              <a:gs pos="0">
                <a:schemeClr val="bg1">
                  <a:lumMod val="75000"/>
                  <a:alpha val="97000"/>
                </a:schemeClr>
              </a:gs>
              <a:gs pos="100000">
                <a:schemeClr val="bg1">
                  <a:alpha val="59000"/>
                </a:schemeClr>
              </a:gs>
            </a:gsLst>
            <a:path path="circle">
              <a:fillToRect l="100000" t="100000"/>
            </a:path>
            <a:tileRect r="-100000" b="-100000"/>
          </a:gradFill>
          <a:ln>
            <a:noFill/>
          </a:ln>
          <a:effectLst>
            <a:outerShdw blurRad="41275" dist="25400" dir="36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ln>
                <a:solidFill>
                  <a:schemeClr val="bg1">
                    <a:lumMod val="65000"/>
                  </a:schemeClr>
                </a:solidFill>
              </a:ln>
            </a:endParaRPr>
          </a:p>
        </p:txBody>
      </p:sp>
      <p:sp>
        <p:nvSpPr>
          <p:cNvPr id="27" name="TextBox 26"/>
          <p:cNvSpPr txBox="1"/>
          <p:nvPr/>
        </p:nvSpPr>
        <p:spPr>
          <a:xfrm>
            <a:off x="10091745" y="3248270"/>
            <a:ext cx="2100255" cy="954107"/>
          </a:xfrm>
          <a:prstGeom prst="rect">
            <a:avLst/>
          </a:prstGeom>
          <a:noFill/>
        </p:spPr>
        <p:txBody>
          <a:bodyPr wrap="none" rtlCol="0">
            <a:spAutoFit/>
          </a:bodyPr>
          <a:lstStyle/>
          <a:p>
            <a:pPr algn="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8" name="TextBox 27"/>
          <p:cNvSpPr txBox="1"/>
          <p:nvPr/>
        </p:nvSpPr>
        <p:spPr>
          <a:xfrm>
            <a:off x="4652494" y="2772919"/>
            <a:ext cx="2100255" cy="1384995"/>
          </a:xfrm>
          <a:prstGeom prst="rect">
            <a:avLst/>
          </a:prstGeom>
          <a:noFill/>
        </p:spPr>
        <p:txBody>
          <a:bodyPr wrap="none" rtlCol="0">
            <a:spAutoFit/>
          </a:bodyPr>
          <a:lstStyle/>
          <a:p>
            <a:r>
              <a:rPr lang="en-US" sz="2800" b="1" dirty="0" smtClean="0">
                <a:solidFill>
                  <a:srgbClr val="C0504D"/>
                </a:solidFill>
                <a:latin typeface="Helvetica"/>
                <a:cs typeface="Helvetica"/>
              </a:rPr>
              <a:t>NOT </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HUMAN</a:t>
            </a:r>
            <a:br>
              <a:rPr lang="en-US" sz="2800" b="1" dirty="0" smtClean="0">
                <a:solidFill>
                  <a:srgbClr val="C0504D"/>
                </a:solidFill>
                <a:latin typeface="Helvetica"/>
                <a:cs typeface="Helvetica"/>
              </a:rPr>
            </a:br>
            <a:r>
              <a:rPr lang="en-US" sz="2800" b="1" dirty="0" smtClean="0">
                <a:solidFill>
                  <a:srgbClr val="C0504D"/>
                </a:solidFill>
                <a:latin typeface="Helvetica"/>
                <a:cs typeface="Helvetica"/>
              </a:rPr>
              <a:t>SUBJECTS</a:t>
            </a:r>
            <a:endParaRPr lang="en-US" sz="2800" b="1" dirty="0">
              <a:solidFill>
                <a:srgbClr val="C0504D"/>
              </a:solidFill>
              <a:latin typeface="Helvetica"/>
              <a:cs typeface="Helvetica"/>
            </a:endParaRPr>
          </a:p>
        </p:txBody>
      </p:sp>
      <p:sp>
        <p:nvSpPr>
          <p:cNvPr id="29" name="TextBox 28"/>
          <p:cNvSpPr txBox="1"/>
          <p:nvPr/>
        </p:nvSpPr>
        <p:spPr>
          <a:xfrm>
            <a:off x="7473442" y="977824"/>
            <a:ext cx="1827616"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PRIMARY</a:t>
            </a:r>
            <a:endParaRPr lang="en-US" sz="2800" b="1" dirty="0">
              <a:solidFill>
                <a:srgbClr val="3366FF"/>
              </a:solidFill>
              <a:latin typeface="Helvetica"/>
              <a:cs typeface="Helvetica"/>
            </a:endParaRPr>
          </a:p>
        </p:txBody>
      </p:sp>
      <p:sp>
        <p:nvSpPr>
          <p:cNvPr id="30" name="TextBox 29"/>
          <p:cNvSpPr txBox="1"/>
          <p:nvPr/>
        </p:nvSpPr>
        <p:spPr>
          <a:xfrm>
            <a:off x="7137082" y="5725180"/>
            <a:ext cx="2465611" cy="523220"/>
          </a:xfrm>
          <a:prstGeom prst="rect">
            <a:avLst/>
          </a:prstGeom>
          <a:noFill/>
        </p:spPr>
        <p:txBody>
          <a:bodyPr wrap="none" rtlCol="0">
            <a:spAutoFit/>
          </a:bodyPr>
          <a:lstStyle/>
          <a:p>
            <a:pPr algn="ctr"/>
            <a:r>
              <a:rPr lang="en-US" sz="2800" b="1" dirty="0" smtClean="0">
                <a:solidFill>
                  <a:srgbClr val="3366FF"/>
                </a:solidFill>
                <a:latin typeface="Helvetica"/>
                <a:cs typeface="Helvetica"/>
              </a:rPr>
              <a:t>SECONDARY</a:t>
            </a:r>
            <a:endParaRPr lang="en-US" sz="2800" b="1" dirty="0">
              <a:solidFill>
                <a:srgbClr val="3366FF"/>
              </a:solidFill>
              <a:latin typeface="Helvetica"/>
              <a:cs typeface="Helvetica"/>
            </a:endParaRPr>
          </a:p>
        </p:txBody>
      </p:sp>
      <p:sp>
        <p:nvSpPr>
          <p:cNvPr id="31" name="TextBox 30"/>
          <p:cNvSpPr txBox="1"/>
          <p:nvPr/>
        </p:nvSpPr>
        <p:spPr>
          <a:xfrm>
            <a:off x="7105963" y="3308896"/>
            <a:ext cx="2478564" cy="523220"/>
          </a:xfrm>
          <a:prstGeom prst="rect">
            <a:avLst/>
          </a:prstGeom>
          <a:noFill/>
        </p:spPr>
        <p:txBody>
          <a:bodyPr wrap="none" rtlCol="0">
            <a:spAutoFit/>
          </a:bodyPr>
          <a:lstStyle/>
          <a:p>
            <a:pPr algn="ctr"/>
            <a:r>
              <a:rPr lang="en-US" sz="2800" b="1" dirty="0" smtClean="0">
                <a:solidFill>
                  <a:srgbClr val="008000"/>
                </a:solidFill>
                <a:latin typeface="Helvetica"/>
                <a:cs typeface="Helvetica"/>
              </a:rPr>
              <a:t>RESTRICTED</a:t>
            </a:r>
            <a:endParaRPr lang="en-US" sz="2800" b="1" dirty="0">
              <a:solidFill>
                <a:srgbClr val="008000"/>
              </a:solidFill>
              <a:latin typeface="Helvetica"/>
              <a:cs typeface="Helvetica"/>
            </a:endParaRPr>
          </a:p>
        </p:txBody>
      </p:sp>
      <p:sp>
        <p:nvSpPr>
          <p:cNvPr id="13" name="TextBox 12"/>
          <p:cNvSpPr txBox="1"/>
          <p:nvPr/>
        </p:nvSpPr>
        <p:spPr>
          <a:xfrm>
            <a:off x="8400039" y="3875504"/>
            <a:ext cx="978972" cy="338554"/>
          </a:xfrm>
          <a:prstGeom prst="rect">
            <a:avLst/>
          </a:prstGeom>
          <a:noFill/>
        </p:spPr>
        <p:txBody>
          <a:bodyPr wrap="square" rtlCol="0">
            <a:spAutoFit/>
          </a:bodyPr>
          <a:lstStyle/>
          <a:p>
            <a:pPr marL="60325" indent="-60325">
              <a:buFont typeface="Arial"/>
              <a:buChar char="•"/>
            </a:pPr>
            <a:r>
              <a:rPr lang="en-US" sz="800" dirty="0" smtClean="0"/>
              <a:t>Household water </a:t>
            </a:r>
            <a:br>
              <a:rPr lang="en-US" sz="800" dirty="0" smtClean="0"/>
            </a:br>
            <a:r>
              <a:rPr lang="en-US" sz="800" dirty="0" smtClean="0"/>
              <a:t>use data</a:t>
            </a:r>
          </a:p>
        </p:txBody>
      </p:sp>
      <p:sp>
        <p:nvSpPr>
          <p:cNvPr id="14" name="TextBox 13"/>
          <p:cNvSpPr txBox="1"/>
          <p:nvPr/>
        </p:nvSpPr>
        <p:spPr>
          <a:xfrm>
            <a:off x="8471142" y="2607706"/>
            <a:ext cx="802762" cy="584775"/>
          </a:xfrm>
          <a:prstGeom prst="rect">
            <a:avLst/>
          </a:prstGeom>
          <a:noFill/>
        </p:spPr>
        <p:txBody>
          <a:bodyPr wrap="square" rtlCol="0">
            <a:spAutoFit/>
          </a:bodyPr>
          <a:lstStyle/>
          <a:p>
            <a:pPr marL="60325" indent="-60325">
              <a:buFont typeface="Arial"/>
              <a:buChar char="•"/>
            </a:pPr>
            <a:r>
              <a:rPr lang="en-US" sz="800" dirty="0" smtClean="0"/>
              <a:t>Stormwater manager </a:t>
            </a:r>
            <a:br>
              <a:rPr lang="en-US" sz="800" dirty="0" smtClean="0"/>
            </a:br>
            <a:r>
              <a:rPr lang="en-US" sz="800" dirty="0" smtClean="0"/>
              <a:t>interviews and surveys</a:t>
            </a:r>
          </a:p>
        </p:txBody>
      </p:sp>
      <p:sp>
        <p:nvSpPr>
          <p:cNvPr id="10" name="TextBox 9"/>
          <p:cNvSpPr txBox="1"/>
          <p:nvPr/>
        </p:nvSpPr>
        <p:spPr>
          <a:xfrm>
            <a:off x="9783865" y="4299600"/>
            <a:ext cx="821685" cy="215444"/>
          </a:xfrm>
          <a:prstGeom prst="rect">
            <a:avLst/>
          </a:prstGeom>
          <a:noFill/>
        </p:spPr>
        <p:txBody>
          <a:bodyPr wrap="square" rtlCol="0">
            <a:spAutoFit/>
          </a:bodyPr>
          <a:lstStyle/>
          <a:p>
            <a:pPr marL="60325" indent="-60325">
              <a:buFont typeface="Arial"/>
              <a:buChar char="•"/>
            </a:pPr>
            <a:r>
              <a:rPr lang="en-US" sz="800" dirty="0" smtClean="0"/>
              <a:t>Census data</a:t>
            </a:r>
            <a:endParaRPr lang="en-US" sz="800" dirty="0"/>
          </a:p>
        </p:txBody>
      </p:sp>
      <p:sp>
        <p:nvSpPr>
          <p:cNvPr id="9" name="TextBox 8"/>
          <p:cNvSpPr txBox="1"/>
          <p:nvPr/>
        </p:nvSpPr>
        <p:spPr>
          <a:xfrm>
            <a:off x="9666549" y="2660250"/>
            <a:ext cx="1164333" cy="584775"/>
          </a:xfrm>
          <a:prstGeom prst="rect">
            <a:avLst/>
          </a:prstGeom>
          <a:noFill/>
        </p:spPr>
        <p:txBody>
          <a:bodyPr wrap="square" rtlCol="0">
            <a:spAutoFit/>
          </a:bodyPr>
          <a:lstStyle/>
          <a:p>
            <a:pPr marL="60325" indent="-60325">
              <a:buFont typeface="Arial"/>
              <a:buChar char="•"/>
            </a:pPr>
            <a:r>
              <a:rPr lang="en-US" sz="800" dirty="0" smtClean="0"/>
              <a:t>Public intercept surveys</a:t>
            </a:r>
          </a:p>
          <a:p>
            <a:pPr marL="60325" indent="-60325">
              <a:buFont typeface="Arial"/>
              <a:buChar char="•"/>
            </a:pPr>
            <a:r>
              <a:rPr lang="en-US" sz="800" dirty="0" smtClean="0"/>
              <a:t>Key informant interviews</a:t>
            </a:r>
          </a:p>
        </p:txBody>
      </p:sp>
      <p:sp>
        <p:nvSpPr>
          <p:cNvPr id="32" name="TextBox 31"/>
          <p:cNvSpPr txBox="1"/>
          <p:nvPr/>
        </p:nvSpPr>
        <p:spPr>
          <a:xfrm>
            <a:off x="2744724" y="5312006"/>
            <a:ext cx="2285018" cy="977191"/>
          </a:xfrm>
          <a:prstGeom prst="rect">
            <a:avLst/>
          </a:prstGeom>
          <a:noFill/>
        </p:spPr>
        <p:txBody>
          <a:bodyPr wrap="square" rtlCol="0">
            <a:spAutoFit/>
          </a:bodyPr>
          <a:lstStyle/>
          <a:p>
            <a:pPr marL="60325" indent="-60325">
              <a:lnSpc>
                <a:spcPts val="2320"/>
              </a:lnSpc>
              <a:spcAft>
                <a:spcPts val="600"/>
              </a:spcAft>
              <a:buFont typeface="Arial"/>
              <a:buChar char="•"/>
            </a:pPr>
            <a:r>
              <a:rPr lang="en-US" sz="2600" dirty="0" smtClean="0"/>
              <a:t>Water infrastructure project records</a:t>
            </a:r>
          </a:p>
        </p:txBody>
      </p:sp>
      <p:sp>
        <p:nvSpPr>
          <p:cNvPr id="38" name="TextBox 37"/>
          <p:cNvSpPr txBox="1"/>
          <p:nvPr/>
        </p:nvSpPr>
        <p:spPr>
          <a:xfrm>
            <a:off x="2797266" y="3923130"/>
            <a:ext cx="1337170" cy="977191"/>
          </a:xfrm>
          <a:prstGeom prst="rect">
            <a:avLst/>
          </a:prstGeom>
          <a:noFill/>
        </p:spPr>
        <p:txBody>
          <a:bodyPr wrap="square" rtlCol="0">
            <a:spAutoFit/>
          </a:bodyPr>
          <a:lstStyle/>
          <a:p>
            <a:pPr marL="60325" indent="-60325">
              <a:lnSpc>
                <a:spcPts val="2320"/>
              </a:lnSpc>
              <a:spcAft>
                <a:spcPts val="600"/>
              </a:spcAft>
              <a:buFont typeface="Arial"/>
              <a:buChar char="•"/>
            </a:pPr>
            <a:r>
              <a:rPr lang="en-US" sz="2600" dirty="0" smtClean="0"/>
              <a:t>Water </a:t>
            </a:r>
            <a:r>
              <a:rPr lang="en-US" sz="2600" dirty="0" smtClean="0"/>
              <a:t/>
            </a:r>
            <a:br>
              <a:rPr lang="en-US" sz="2600" dirty="0" smtClean="0"/>
            </a:br>
            <a:r>
              <a:rPr lang="en-US" sz="2600" dirty="0" smtClean="0"/>
              <a:t>pricing </a:t>
            </a:r>
            <a:br>
              <a:rPr lang="en-US" sz="2600" dirty="0" smtClean="0"/>
            </a:br>
            <a:r>
              <a:rPr lang="en-US" sz="2600" dirty="0" smtClean="0"/>
              <a:t>data</a:t>
            </a:r>
            <a:endParaRPr lang="en-US" sz="2600" dirty="0" smtClean="0"/>
          </a:p>
        </p:txBody>
      </p:sp>
      <p:sp>
        <p:nvSpPr>
          <p:cNvPr id="39" name="TextBox 38"/>
          <p:cNvSpPr txBox="1"/>
          <p:nvPr/>
        </p:nvSpPr>
        <p:spPr>
          <a:xfrm>
            <a:off x="1917912" y="2224469"/>
            <a:ext cx="1751698" cy="977191"/>
          </a:xfrm>
          <a:prstGeom prst="rect">
            <a:avLst/>
          </a:prstGeom>
          <a:noFill/>
        </p:spPr>
        <p:txBody>
          <a:bodyPr wrap="square" rtlCol="0">
            <a:spAutoFit/>
          </a:bodyPr>
          <a:lstStyle/>
          <a:p>
            <a:pPr marL="60325" indent="-60325">
              <a:lnSpc>
                <a:spcPts val="2320"/>
              </a:lnSpc>
              <a:spcAft>
                <a:spcPts val="600"/>
              </a:spcAft>
              <a:buFont typeface="Arial"/>
              <a:buChar char="•"/>
            </a:pPr>
            <a:r>
              <a:rPr lang="en-US" sz="2600" dirty="0" smtClean="0"/>
              <a:t>Neighbor-</a:t>
            </a:r>
            <a:br>
              <a:rPr lang="en-US" sz="2600" dirty="0" smtClean="0"/>
            </a:br>
            <a:r>
              <a:rPr lang="en-US" sz="2600" dirty="0" smtClean="0"/>
              <a:t>hood </a:t>
            </a:r>
            <a:br>
              <a:rPr lang="en-US" sz="2600" dirty="0" smtClean="0"/>
            </a:br>
            <a:r>
              <a:rPr lang="en-US" sz="2600" dirty="0" smtClean="0"/>
              <a:t>typology</a:t>
            </a:r>
            <a:endParaRPr lang="en-US" sz="2600" dirty="0" smtClean="0"/>
          </a:p>
        </p:txBody>
      </p:sp>
      <p:sp>
        <p:nvSpPr>
          <p:cNvPr id="40" name="TextBox 39"/>
          <p:cNvSpPr txBox="1"/>
          <p:nvPr/>
        </p:nvSpPr>
        <p:spPr>
          <a:xfrm>
            <a:off x="2571279" y="1154174"/>
            <a:ext cx="2312569" cy="682238"/>
          </a:xfrm>
          <a:prstGeom prst="rect">
            <a:avLst/>
          </a:prstGeom>
          <a:noFill/>
        </p:spPr>
        <p:txBody>
          <a:bodyPr wrap="square" rtlCol="0">
            <a:spAutoFit/>
          </a:bodyPr>
          <a:lstStyle/>
          <a:p>
            <a:pPr marL="60325" indent="-60325">
              <a:lnSpc>
                <a:spcPts val="2320"/>
              </a:lnSpc>
              <a:spcAft>
                <a:spcPts val="600"/>
              </a:spcAft>
              <a:buFont typeface="Arial"/>
              <a:buChar char="•"/>
            </a:pPr>
            <a:r>
              <a:rPr lang="en-US" sz="2600" dirty="0" smtClean="0"/>
              <a:t>Institutional </a:t>
            </a:r>
            <a:r>
              <a:rPr lang="en-US" sz="2600" dirty="0" smtClean="0"/>
              <a:t/>
            </a:r>
            <a:br>
              <a:rPr lang="en-US" sz="2600" dirty="0" smtClean="0"/>
            </a:br>
            <a:r>
              <a:rPr lang="en-US" sz="2600" dirty="0" smtClean="0"/>
              <a:t>water </a:t>
            </a:r>
            <a:r>
              <a:rPr lang="en-US" sz="2600" dirty="0" smtClean="0"/>
              <a:t>use data</a:t>
            </a:r>
          </a:p>
        </p:txBody>
      </p:sp>
      <p:sp>
        <p:nvSpPr>
          <p:cNvPr id="5" name="Rectangle 4"/>
          <p:cNvSpPr/>
          <p:nvPr/>
        </p:nvSpPr>
        <p:spPr>
          <a:xfrm>
            <a:off x="6124759" y="2736052"/>
            <a:ext cx="770086" cy="3834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p:cNvSpPr txBox="1"/>
          <p:nvPr/>
        </p:nvSpPr>
        <p:spPr>
          <a:xfrm>
            <a:off x="6085424" y="2737674"/>
            <a:ext cx="890875" cy="338554"/>
          </a:xfrm>
          <a:prstGeom prst="rect">
            <a:avLst/>
          </a:prstGeom>
          <a:noFill/>
        </p:spPr>
        <p:txBody>
          <a:bodyPr wrap="square" rtlCol="0">
            <a:spAutoFit/>
          </a:bodyPr>
          <a:lstStyle/>
          <a:p>
            <a:pPr marL="60325" indent="-60325">
              <a:buFont typeface="Arial"/>
              <a:buChar char="•"/>
            </a:pPr>
            <a:r>
              <a:rPr lang="en-US" sz="800" dirty="0" smtClean="0"/>
              <a:t>Neighborhood typology</a:t>
            </a:r>
          </a:p>
        </p:txBody>
      </p:sp>
      <p:sp>
        <p:nvSpPr>
          <p:cNvPr id="41" name="Rectangle 40"/>
          <p:cNvSpPr/>
          <p:nvPr/>
        </p:nvSpPr>
        <p:spPr>
          <a:xfrm>
            <a:off x="6077377" y="4625120"/>
            <a:ext cx="1183726" cy="3516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p:cNvSpPr txBox="1"/>
          <p:nvPr/>
        </p:nvSpPr>
        <p:spPr>
          <a:xfrm>
            <a:off x="6077377" y="4621583"/>
            <a:ext cx="1234267" cy="338554"/>
          </a:xfrm>
          <a:prstGeom prst="rect">
            <a:avLst/>
          </a:prstGeom>
          <a:noFill/>
        </p:spPr>
        <p:txBody>
          <a:bodyPr wrap="square" rtlCol="0">
            <a:spAutoFit/>
          </a:bodyPr>
          <a:lstStyle/>
          <a:p>
            <a:pPr marL="60325" indent="-60325">
              <a:buFont typeface="Arial"/>
              <a:buChar char="•"/>
            </a:pPr>
            <a:r>
              <a:rPr lang="en-US" sz="800" dirty="0" smtClean="0"/>
              <a:t>Water </a:t>
            </a:r>
            <a:r>
              <a:rPr lang="en-US" sz="800" dirty="0"/>
              <a:t>infrastructure </a:t>
            </a:r>
            <a:r>
              <a:rPr lang="en-US" sz="800" dirty="0" smtClean="0"/>
              <a:t/>
            </a:r>
            <a:br>
              <a:rPr lang="en-US" sz="800" dirty="0" smtClean="0"/>
            </a:br>
            <a:r>
              <a:rPr lang="en-US" sz="800" dirty="0" smtClean="0"/>
              <a:t>project records</a:t>
            </a:r>
            <a:endParaRPr lang="en-US" sz="800" dirty="0"/>
          </a:p>
        </p:txBody>
      </p:sp>
      <p:sp>
        <p:nvSpPr>
          <p:cNvPr id="8" name="Freeform 7"/>
          <p:cNvSpPr/>
          <p:nvPr/>
        </p:nvSpPr>
        <p:spPr>
          <a:xfrm>
            <a:off x="4651812" y="1404035"/>
            <a:ext cx="2669815" cy="1529345"/>
          </a:xfrm>
          <a:custGeom>
            <a:avLst/>
            <a:gdLst>
              <a:gd name="connsiteX0" fmla="*/ 3017520 w 3017520"/>
              <a:gd name="connsiteY0" fmla="*/ 1343320 h 1343320"/>
              <a:gd name="connsiteX1" fmla="*/ 2590800 w 3017520"/>
              <a:gd name="connsiteY1" fmla="*/ 756580 h 1343320"/>
              <a:gd name="connsiteX2" fmla="*/ 2049780 w 3017520"/>
              <a:gd name="connsiteY2" fmla="*/ 367960 h 1343320"/>
              <a:gd name="connsiteX3" fmla="*/ 1447800 w 3017520"/>
              <a:gd name="connsiteY3" fmla="*/ 139360 h 1343320"/>
              <a:gd name="connsiteX4" fmla="*/ 0 w 3017520"/>
              <a:gd name="connsiteY4" fmla="*/ 2200 h 134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520" h="1343320">
                <a:moveTo>
                  <a:pt x="3017520" y="1343320"/>
                </a:moveTo>
                <a:cubicBezTo>
                  <a:pt x="2884805" y="1131230"/>
                  <a:pt x="2752090" y="919140"/>
                  <a:pt x="2590800" y="756580"/>
                </a:cubicBezTo>
                <a:cubicBezTo>
                  <a:pt x="2429510" y="594020"/>
                  <a:pt x="2240280" y="470830"/>
                  <a:pt x="2049780" y="367960"/>
                </a:cubicBezTo>
                <a:cubicBezTo>
                  <a:pt x="1859280" y="265090"/>
                  <a:pt x="1789430" y="200320"/>
                  <a:pt x="1447800" y="139360"/>
                </a:cubicBezTo>
                <a:cubicBezTo>
                  <a:pt x="1106170" y="78400"/>
                  <a:pt x="40640" y="-15580"/>
                  <a:pt x="0" y="2200"/>
                </a:cubicBezTo>
              </a:path>
            </a:pathLst>
          </a:custGeom>
          <a:noFill/>
          <a:ln w="38100">
            <a:solidFill>
              <a:schemeClr val="bg2">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287919" y="2848776"/>
            <a:ext cx="799535" cy="3242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p:cNvSpPr txBox="1"/>
          <p:nvPr/>
        </p:nvSpPr>
        <p:spPr>
          <a:xfrm>
            <a:off x="7243959" y="2835346"/>
            <a:ext cx="885033" cy="338554"/>
          </a:xfrm>
          <a:prstGeom prst="rect">
            <a:avLst/>
          </a:prstGeom>
          <a:noFill/>
        </p:spPr>
        <p:txBody>
          <a:bodyPr wrap="square" rtlCol="0">
            <a:spAutoFit/>
          </a:bodyPr>
          <a:lstStyle/>
          <a:p>
            <a:pPr marL="60325" indent="-60325">
              <a:buFont typeface="Arial"/>
              <a:buChar char="•"/>
            </a:pPr>
            <a:r>
              <a:rPr lang="en-US" sz="800" dirty="0" smtClean="0"/>
              <a:t>Institutional water use data</a:t>
            </a:r>
          </a:p>
        </p:txBody>
      </p:sp>
      <p:pic>
        <p:nvPicPr>
          <p:cNvPr id="20" name="Picture 19"/>
          <p:cNvPicPr>
            <a:picLocks noChangeAspect="1"/>
          </p:cNvPicPr>
          <p:nvPr/>
        </p:nvPicPr>
        <p:blipFill>
          <a:blip r:embed="rId3"/>
          <a:stretch>
            <a:fillRect/>
          </a:stretch>
        </p:blipFill>
        <p:spPr>
          <a:xfrm>
            <a:off x="576855" y="1962161"/>
            <a:ext cx="1300007" cy="1801100"/>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rotWithShape="1">
          <a:blip r:embed="rId4"/>
          <a:srcRect l="11724"/>
          <a:stretch/>
        </p:blipFill>
        <p:spPr>
          <a:xfrm>
            <a:off x="316730" y="4790860"/>
            <a:ext cx="2261526" cy="1921410"/>
          </a:xfrm>
          <a:prstGeom prst="rect">
            <a:avLst/>
          </a:prstGeom>
          <a:ln>
            <a:noFill/>
          </a:ln>
          <a:effectLst>
            <a:outerShdw blurRad="292100" dist="139700" dir="2700000" algn="tl" rotWithShape="0">
              <a:srgbClr val="333333">
                <a:alpha val="65000"/>
              </a:srgbClr>
            </a:outerShdw>
          </a:effectLst>
        </p:spPr>
      </p:pic>
      <p:sp>
        <p:nvSpPr>
          <p:cNvPr id="47" name="Freeform 46"/>
          <p:cNvSpPr/>
          <p:nvPr/>
        </p:nvSpPr>
        <p:spPr>
          <a:xfrm flipV="1">
            <a:off x="3896849" y="4135168"/>
            <a:ext cx="3422023" cy="66934"/>
          </a:xfrm>
          <a:custGeom>
            <a:avLst/>
            <a:gdLst>
              <a:gd name="connsiteX0" fmla="*/ 0 w 4038600"/>
              <a:gd name="connsiteY0" fmla="*/ 0 h 475136"/>
              <a:gd name="connsiteX1" fmla="*/ 998220 w 4038600"/>
              <a:gd name="connsiteY1" fmla="*/ 457200 h 475136"/>
              <a:gd name="connsiteX2" fmla="*/ 4038600 w 4038600"/>
              <a:gd name="connsiteY2" fmla="*/ 396240 h 475136"/>
            </a:gdLst>
            <a:ahLst/>
            <a:cxnLst>
              <a:cxn ang="0">
                <a:pos x="connsiteX0" y="connsiteY0"/>
              </a:cxn>
              <a:cxn ang="0">
                <a:pos x="connsiteX1" y="connsiteY1"/>
              </a:cxn>
              <a:cxn ang="0">
                <a:pos x="connsiteX2" y="connsiteY2"/>
              </a:cxn>
            </a:cxnLst>
            <a:rect l="l" t="t" r="r" b="b"/>
            <a:pathLst>
              <a:path w="4038600" h="475136">
                <a:moveTo>
                  <a:pt x="0" y="0"/>
                </a:moveTo>
                <a:cubicBezTo>
                  <a:pt x="162560" y="195580"/>
                  <a:pt x="325120" y="391160"/>
                  <a:pt x="998220" y="457200"/>
                </a:cubicBezTo>
                <a:cubicBezTo>
                  <a:pt x="1671320" y="523240"/>
                  <a:pt x="3486150" y="384810"/>
                  <a:pt x="4038600" y="396240"/>
                </a:cubicBezTo>
              </a:path>
            </a:pathLst>
          </a:custGeom>
          <a:noFill/>
          <a:ln w="38100">
            <a:solidFill>
              <a:schemeClr val="bg2">
                <a:lumMod val="50000"/>
              </a:schemeClr>
            </a:solidFill>
            <a:head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7271168" y="3923130"/>
            <a:ext cx="973598" cy="3733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p:cNvSpPr txBox="1"/>
          <p:nvPr/>
        </p:nvSpPr>
        <p:spPr>
          <a:xfrm>
            <a:off x="7243959" y="4004905"/>
            <a:ext cx="1015906" cy="215444"/>
          </a:xfrm>
          <a:prstGeom prst="rect">
            <a:avLst/>
          </a:prstGeom>
          <a:noFill/>
        </p:spPr>
        <p:txBody>
          <a:bodyPr wrap="square" rtlCol="0">
            <a:spAutoFit/>
          </a:bodyPr>
          <a:lstStyle/>
          <a:p>
            <a:pPr marL="60325" indent="-60325">
              <a:buFont typeface="Arial"/>
              <a:buChar char="•"/>
            </a:pPr>
            <a:r>
              <a:rPr lang="en-US" sz="800" dirty="0"/>
              <a:t>Water </a:t>
            </a:r>
            <a:r>
              <a:rPr lang="en-US" sz="800"/>
              <a:t>pricing </a:t>
            </a:r>
            <a:r>
              <a:rPr lang="en-US" sz="800" smtClean="0"/>
              <a:t>data</a:t>
            </a:r>
            <a:endParaRPr lang="en-US" sz="800" dirty="0" smtClean="0"/>
          </a:p>
        </p:txBody>
      </p:sp>
      <p:pic>
        <p:nvPicPr>
          <p:cNvPr id="3" name="Picture 2"/>
          <p:cNvPicPr>
            <a:picLocks noChangeAspect="1"/>
          </p:cNvPicPr>
          <p:nvPr/>
        </p:nvPicPr>
        <p:blipFill>
          <a:blip r:embed="rId5"/>
          <a:stretch>
            <a:fillRect/>
          </a:stretch>
        </p:blipFill>
        <p:spPr>
          <a:xfrm>
            <a:off x="256319" y="851333"/>
            <a:ext cx="2279383" cy="95248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stretch>
            <a:fillRect/>
          </a:stretch>
        </p:blipFill>
        <p:spPr>
          <a:xfrm>
            <a:off x="1611187" y="3979826"/>
            <a:ext cx="1181200" cy="663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79956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218" y="152083"/>
            <a:ext cx="10249382" cy="899795"/>
          </a:xfrm>
        </p:spPr>
        <p:txBody>
          <a:bodyPr/>
          <a:lstStyle/>
          <a:p>
            <a:r>
              <a:rPr lang="en-US" dirty="0" smtClean="0">
                <a:solidFill>
                  <a:schemeClr val="bg1"/>
                </a:solidFill>
              </a:rPr>
              <a:t>Social Water Science Data Considerations</a:t>
            </a:r>
            <a:endParaRPr lang="en-US" dirty="0">
              <a:solidFill>
                <a:schemeClr val="bg1"/>
              </a:solidFill>
            </a:endParaRPr>
          </a:p>
        </p:txBody>
      </p:sp>
      <p:sp>
        <p:nvSpPr>
          <p:cNvPr id="3" name="Content Placeholder 2"/>
          <p:cNvSpPr>
            <a:spLocks noGrp="1"/>
          </p:cNvSpPr>
          <p:nvPr>
            <p:ph idx="1"/>
          </p:nvPr>
        </p:nvSpPr>
        <p:spPr>
          <a:xfrm>
            <a:off x="167640" y="1453077"/>
            <a:ext cx="5700725" cy="5404923"/>
          </a:xfrm>
        </p:spPr>
        <p:txBody>
          <a:bodyPr>
            <a:normAutofit fontScale="92500" lnSpcReduction="10000"/>
          </a:bodyPr>
          <a:lstStyle/>
          <a:p>
            <a:r>
              <a:rPr lang="en-US" dirty="0"/>
              <a:t>Research should be designed so that resulting data are </a:t>
            </a:r>
            <a:r>
              <a:rPr lang="en-US" b="1" dirty="0"/>
              <a:t>available as broadly as possible</a:t>
            </a:r>
            <a:r>
              <a:rPr lang="en-US" b="1" dirty="0" smtClean="0"/>
              <a:t>.</a:t>
            </a:r>
            <a:endParaRPr lang="en-US" dirty="0" smtClean="0"/>
          </a:p>
          <a:p>
            <a:r>
              <a:rPr lang="en-US" dirty="0" smtClean="0"/>
              <a:t>Redaction, de-identification, aggregation should be conducted to </a:t>
            </a:r>
            <a:r>
              <a:rPr lang="en-US" b="1" dirty="0" smtClean="0"/>
              <a:t>anonymize human subjects data</a:t>
            </a:r>
            <a:r>
              <a:rPr lang="en-US" dirty="0" smtClean="0"/>
              <a:t>.</a:t>
            </a:r>
          </a:p>
          <a:p>
            <a:r>
              <a:rPr lang="en-US" dirty="0" smtClean="0"/>
              <a:t>When anonymization is impossible, a </a:t>
            </a:r>
            <a:r>
              <a:rPr lang="en-US" b="1" dirty="0" smtClean="0"/>
              <a:t>summary report </a:t>
            </a:r>
            <a:r>
              <a:rPr lang="en-US" dirty="0" smtClean="0"/>
              <a:t>should be generated.</a:t>
            </a:r>
          </a:p>
          <a:p>
            <a:r>
              <a:rPr lang="en-US" b="1" dirty="0" smtClean="0"/>
              <a:t>Sharing of coded data </a:t>
            </a:r>
            <a:r>
              <a:rPr lang="en-US" dirty="0" smtClean="0"/>
              <a:t>from </a:t>
            </a:r>
            <a:r>
              <a:rPr lang="en-US" dirty="0"/>
              <a:t>qualitative information is </a:t>
            </a:r>
            <a:r>
              <a:rPr lang="en-US" dirty="0" smtClean="0"/>
              <a:t>encouraged</a:t>
            </a:r>
            <a:r>
              <a:rPr lang="en-US" dirty="0"/>
              <a:t>, but not </a:t>
            </a:r>
            <a:r>
              <a:rPr lang="en-US" dirty="0" smtClean="0"/>
              <a:t>required as an analysis product.  </a:t>
            </a:r>
          </a:p>
          <a:p>
            <a:r>
              <a:rPr lang="en-US" dirty="0" smtClean="0"/>
              <a:t>Data should be shared in a </a:t>
            </a:r>
            <a:r>
              <a:rPr lang="en-US" b="1" dirty="0" smtClean="0"/>
              <a:t>public repository </a:t>
            </a:r>
            <a:r>
              <a:rPr lang="en-US" dirty="0" smtClean="0"/>
              <a:t>with complete </a:t>
            </a:r>
            <a:r>
              <a:rPr lang="en-US" b="1" dirty="0" smtClean="0"/>
              <a:t>metadata and provenance</a:t>
            </a:r>
            <a:r>
              <a:rPr lang="en-US" dirty="0" smtClean="0"/>
              <a:t>.</a:t>
            </a:r>
          </a:p>
          <a:p>
            <a:endParaRPr lang="en-US" dirty="0"/>
          </a:p>
        </p:txBody>
      </p:sp>
      <p:pic>
        <p:nvPicPr>
          <p:cNvPr id="5" name="Picture 4"/>
          <p:cNvPicPr>
            <a:picLocks noChangeAspect="1"/>
          </p:cNvPicPr>
          <p:nvPr/>
        </p:nvPicPr>
        <p:blipFill>
          <a:blip r:embed="rId3"/>
          <a:stretch>
            <a:fillRect/>
          </a:stretch>
        </p:blipFill>
        <p:spPr>
          <a:xfrm>
            <a:off x="6096000" y="949317"/>
            <a:ext cx="3078480" cy="387646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8565267" y="2400276"/>
            <a:ext cx="3348368" cy="423725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4756" y="1785258"/>
            <a:ext cx="2376967" cy="483230"/>
          </a:xfrm>
          <a:prstGeom prst="rect">
            <a:avLst/>
          </a:prstGeom>
        </p:spPr>
      </p:pic>
    </p:spTree>
    <p:extLst>
      <p:ext uri="{BB962C8B-B14F-4D97-AF65-F5344CB8AC3E}">
        <p14:creationId xmlns:p14="http://schemas.microsoft.com/office/powerpoint/2010/main" val="161734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2307" y="104825"/>
            <a:ext cx="11031858" cy="1041504"/>
          </a:xfrm>
        </p:spPr>
        <p:txBody>
          <a:bodyPr/>
          <a:lstStyle/>
          <a:p>
            <a:r>
              <a:rPr lang="en-US" dirty="0" smtClean="0">
                <a:solidFill>
                  <a:schemeClr val="bg1"/>
                </a:solidFill>
              </a:rPr>
              <a:t>Case Study: Social Science Survey Data</a:t>
            </a:r>
            <a:endParaRPr lang="en-US" dirty="0">
              <a:solidFill>
                <a:schemeClr val="bg1"/>
              </a:solidFill>
            </a:endParaRPr>
          </a:p>
        </p:txBody>
      </p:sp>
      <p:pic>
        <p:nvPicPr>
          <p:cNvPr id="11" name="Picture 10"/>
          <p:cNvPicPr>
            <a:picLocks noChangeAspect="1"/>
          </p:cNvPicPr>
          <p:nvPr/>
        </p:nvPicPr>
        <p:blipFill>
          <a:blip r:embed="rId3"/>
          <a:stretch>
            <a:fillRect/>
          </a:stretch>
        </p:blipFill>
        <p:spPr>
          <a:xfrm>
            <a:off x="262307" y="1105525"/>
            <a:ext cx="3331405" cy="438664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3094639" y="1980721"/>
            <a:ext cx="3592056" cy="4672373"/>
          </a:xfrm>
          <a:prstGeom prst="rect">
            <a:avLst/>
          </a:prstGeom>
          <a:ln>
            <a:noFill/>
          </a:ln>
          <a:effectLst>
            <a:outerShdw blurRad="292100" dist="139700" dir="2700000" algn="tl" rotWithShape="0">
              <a:srgbClr val="333333">
                <a:alpha val="65000"/>
              </a:srgbClr>
            </a:outerShdw>
          </a:effectLst>
        </p:spPr>
      </p:pic>
      <p:grpSp>
        <p:nvGrpSpPr>
          <p:cNvPr id="34" name="Group 33"/>
          <p:cNvGrpSpPr/>
          <p:nvPr/>
        </p:nvGrpSpPr>
        <p:grpSpPr>
          <a:xfrm>
            <a:off x="7050274" y="1549569"/>
            <a:ext cx="5026813" cy="4129240"/>
            <a:chOff x="7050274" y="1549569"/>
            <a:chExt cx="5026813" cy="4129240"/>
          </a:xfrm>
        </p:grpSpPr>
        <p:cxnSp>
          <p:nvCxnSpPr>
            <p:cNvPr id="12" name="Straight Arrow Connector 11"/>
            <p:cNvCxnSpPr>
              <a:stCxn id="19" idx="2"/>
              <a:endCxn id="20" idx="0"/>
            </p:cNvCxnSpPr>
            <p:nvPr/>
          </p:nvCxnSpPr>
          <p:spPr>
            <a:xfrm>
              <a:off x="9605209" y="1888123"/>
              <a:ext cx="14712" cy="3452132"/>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rot="20896321">
              <a:off x="8686212" y="3388643"/>
              <a:ext cx="1988055" cy="1308966"/>
            </a:xfrm>
            <a:prstGeom prst="rect">
              <a:avLst/>
            </a:prstGeom>
            <a:noFill/>
          </p:spPr>
          <p:txBody>
            <a:bodyPr wrap="none" rtlCol="0">
              <a:prstTxWarp prst="textArchDown">
                <a:avLst>
                  <a:gd name="adj" fmla="val 599030"/>
                </a:avLst>
              </a:prstTxWarp>
              <a:spAutoFit/>
            </a:bodyPr>
            <a:lstStyle/>
            <a:p>
              <a:pPr algn="ctr"/>
              <a:r>
                <a:rPr lang="en-US" sz="1600" b="1" dirty="0" smtClean="0">
                  <a:solidFill>
                    <a:srgbClr val="008000"/>
                  </a:solidFill>
                  <a:latin typeface="Helvetica"/>
                  <a:cs typeface="Helvetica"/>
                </a:rPr>
                <a:t>UNRESTRICTED</a:t>
              </a:r>
              <a:endParaRPr lang="en-US" sz="1600" b="1" dirty="0">
                <a:solidFill>
                  <a:srgbClr val="008000"/>
                </a:solidFill>
                <a:latin typeface="Helvetica"/>
                <a:cs typeface="Helvetica"/>
              </a:endParaRPr>
            </a:p>
          </p:txBody>
        </p:sp>
        <p:sp>
          <p:nvSpPr>
            <p:cNvPr id="14" name="TextBox 13"/>
            <p:cNvSpPr txBox="1"/>
            <p:nvPr/>
          </p:nvSpPr>
          <p:spPr>
            <a:xfrm rot="247423">
              <a:off x="8620529" y="2461211"/>
              <a:ext cx="1998784" cy="1393633"/>
            </a:xfrm>
            <a:prstGeom prst="rect">
              <a:avLst/>
            </a:prstGeom>
            <a:noFill/>
          </p:spPr>
          <p:txBody>
            <a:bodyPr wrap="none" rtlCol="0">
              <a:prstTxWarp prst="textArchUp">
                <a:avLst>
                  <a:gd name="adj" fmla="val 11358609"/>
                </a:avLst>
              </a:prstTxWarp>
              <a:spAutoFit/>
            </a:bodyPr>
            <a:lstStyle/>
            <a:p>
              <a:pPr algn="ctr"/>
              <a:r>
                <a:rPr lang="en-US" sz="1600" b="1" dirty="0" smtClean="0">
                  <a:solidFill>
                    <a:srgbClr val="008000"/>
                  </a:solidFill>
                  <a:latin typeface="Helvetica"/>
                  <a:cs typeface="Helvetica"/>
                </a:rPr>
                <a:t>UNRESTRICTED</a:t>
              </a:r>
              <a:endParaRPr lang="en-US" sz="1600" b="1" dirty="0">
                <a:solidFill>
                  <a:srgbClr val="008000"/>
                </a:solidFill>
                <a:latin typeface="Helvetica"/>
                <a:cs typeface="Helvetica"/>
              </a:endParaRPr>
            </a:p>
          </p:txBody>
        </p:sp>
        <p:cxnSp>
          <p:nvCxnSpPr>
            <p:cNvPr id="15" name="Straight Arrow Connector 14"/>
            <p:cNvCxnSpPr/>
            <p:nvPr/>
          </p:nvCxnSpPr>
          <p:spPr>
            <a:xfrm flipV="1">
              <a:off x="7925567" y="3475067"/>
              <a:ext cx="3263693" cy="18051"/>
            </a:xfrm>
            <a:prstGeom prst="straightConnector1">
              <a:avLst/>
            </a:prstGeom>
            <a:ln w="57150">
              <a:solidFill>
                <a:srgbClr val="404040"/>
              </a:solidFill>
              <a:headEnd type="triangle" w="med" len="lg"/>
              <a:tailEnd type="triangle" w="med" len="lg"/>
            </a:ln>
          </p:spPr>
          <p:style>
            <a:lnRef idx="2">
              <a:schemeClr val="dk1"/>
            </a:lnRef>
            <a:fillRef idx="0">
              <a:schemeClr val="dk1"/>
            </a:fillRef>
            <a:effectRef idx="1">
              <a:schemeClr val="dk1"/>
            </a:effectRef>
            <a:fontRef idx="minor">
              <a:schemeClr val="tx1"/>
            </a:fontRef>
          </p:style>
        </p:cxnSp>
        <p:sp>
          <p:nvSpPr>
            <p:cNvPr id="16" name="Oval 15"/>
            <p:cNvSpPr>
              <a:spLocks noChangeAspect="1"/>
            </p:cNvSpPr>
            <p:nvPr/>
          </p:nvSpPr>
          <p:spPr>
            <a:xfrm>
              <a:off x="8590660" y="2534727"/>
              <a:ext cx="1989931" cy="1995284"/>
            </a:xfrm>
            <a:prstGeom prst="ellipse">
              <a:avLst/>
            </a:prstGeom>
            <a:gradFill flip="none" rotWithShape="1">
              <a:gsLst>
                <a:gs pos="0">
                  <a:schemeClr val="bg1">
                    <a:lumMod val="75000"/>
                    <a:alpha val="97000"/>
                  </a:schemeClr>
                </a:gs>
                <a:gs pos="100000">
                  <a:schemeClr val="bg1">
                    <a:alpha val="59000"/>
                  </a:schemeClr>
                </a:gs>
              </a:gsLst>
              <a:path path="circle">
                <a:fillToRect l="100000" t="100000"/>
              </a:path>
              <a:tileRect r="-100000" b="-100000"/>
            </a:gradFill>
            <a:ln>
              <a:noFill/>
            </a:ln>
            <a:effectLst>
              <a:outerShdw blurRad="41275" dist="25400" dir="36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n>
                  <a:solidFill>
                    <a:schemeClr val="bg1">
                      <a:lumMod val="65000"/>
                    </a:schemeClr>
                  </a:solidFill>
                </a:ln>
              </a:endParaRPr>
            </a:p>
          </p:txBody>
        </p:sp>
        <p:sp>
          <p:nvSpPr>
            <p:cNvPr id="17" name="TextBox 16"/>
            <p:cNvSpPr txBox="1"/>
            <p:nvPr/>
          </p:nvSpPr>
          <p:spPr>
            <a:xfrm>
              <a:off x="10802379" y="3298846"/>
              <a:ext cx="1274708" cy="584775"/>
            </a:xfrm>
            <a:prstGeom prst="rect">
              <a:avLst/>
            </a:prstGeom>
            <a:noFill/>
          </p:spPr>
          <p:txBody>
            <a:bodyPr wrap="none" rtlCol="0">
              <a:spAutoFit/>
            </a:bodyPr>
            <a:lstStyle/>
            <a:p>
              <a:pPr algn="r"/>
              <a:r>
                <a:rPr lang="en-US" sz="1600" b="1" dirty="0" smtClean="0">
                  <a:solidFill>
                    <a:srgbClr val="C0504D"/>
                  </a:solidFill>
                  <a:latin typeface="Helvetica"/>
                  <a:cs typeface="Helvetica"/>
                </a:rPr>
                <a:t>HUMAN</a:t>
              </a:r>
              <a:br>
                <a:rPr lang="en-US" sz="1600" b="1" dirty="0" smtClean="0">
                  <a:solidFill>
                    <a:srgbClr val="C0504D"/>
                  </a:solidFill>
                  <a:latin typeface="Helvetica"/>
                  <a:cs typeface="Helvetica"/>
                </a:rPr>
              </a:br>
              <a:r>
                <a:rPr lang="en-US" sz="1600" b="1" dirty="0" smtClean="0">
                  <a:solidFill>
                    <a:srgbClr val="C0504D"/>
                  </a:solidFill>
                  <a:latin typeface="Helvetica"/>
                  <a:cs typeface="Helvetica"/>
                </a:rPr>
                <a:t>SUBJECTS</a:t>
              </a:r>
              <a:endParaRPr lang="en-US" sz="1600" b="1" dirty="0">
                <a:solidFill>
                  <a:srgbClr val="C0504D"/>
                </a:solidFill>
                <a:latin typeface="Helvetica"/>
                <a:cs typeface="Helvetica"/>
              </a:endParaRPr>
            </a:p>
          </p:txBody>
        </p:sp>
        <p:sp>
          <p:nvSpPr>
            <p:cNvPr id="18" name="TextBox 17"/>
            <p:cNvSpPr txBox="1"/>
            <p:nvPr/>
          </p:nvSpPr>
          <p:spPr>
            <a:xfrm>
              <a:off x="7050274" y="3093910"/>
              <a:ext cx="1274708" cy="830997"/>
            </a:xfrm>
            <a:prstGeom prst="rect">
              <a:avLst/>
            </a:prstGeom>
            <a:noFill/>
          </p:spPr>
          <p:txBody>
            <a:bodyPr wrap="none" rtlCol="0">
              <a:spAutoFit/>
            </a:bodyPr>
            <a:lstStyle/>
            <a:p>
              <a:r>
                <a:rPr lang="en-US" sz="1600" b="1" dirty="0" smtClean="0">
                  <a:solidFill>
                    <a:srgbClr val="C0504D"/>
                  </a:solidFill>
                  <a:latin typeface="Helvetica"/>
                  <a:cs typeface="Helvetica"/>
                </a:rPr>
                <a:t>NOT </a:t>
              </a:r>
              <a:br>
                <a:rPr lang="en-US" sz="1600" b="1" dirty="0" smtClean="0">
                  <a:solidFill>
                    <a:srgbClr val="C0504D"/>
                  </a:solidFill>
                  <a:latin typeface="Helvetica"/>
                  <a:cs typeface="Helvetica"/>
                </a:rPr>
              </a:br>
              <a:r>
                <a:rPr lang="en-US" sz="1600" b="1" dirty="0" smtClean="0">
                  <a:solidFill>
                    <a:srgbClr val="C0504D"/>
                  </a:solidFill>
                  <a:latin typeface="Helvetica"/>
                  <a:cs typeface="Helvetica"/>
                </a:rPr>
                <a:t>HUMAN</a:t>
              </a:r>
              <a:br>
                <a:rPr lang="en-US" sz="1600" b="1" dirty="0" smtClean="0">
                  <a:solidFill>
                    <a:srgbClr val="C0504D"/>
                  </a:solidFill>
                  <a:latin typeface="Helvetica"/>
                  <a:cs typeface="Helvetica"/>
                </a:rPr>
              </a:br>
              <a:r>
                <a:rPr lang="en-US" sz="1600" b="1" dirty="0" smtClean="0">
                  <a:solidFill>
                    <a:srgbClr val="C0504D"/>
                  </a:solidFill>
                  <a:latin typeface="Helvetica"/>
                  <a:cs typeface="Helvetica"/>
                </a:rPr>
                <a:t>SUBJECTS</a:t>
              </a:r>
              <a:endParaRPr lang="en-US" sz="1600" b="1" dirty="0">
                <a:solidFill>
                  <a:srgbClr val="C0504D"/>
                </a:solidFill>
                <a:latin typeface="Helvetica"/>
                <a:cs typeface="Helvetica"/>
              </a:endParaRPr>
            </a:p>
          </p:txBody>
        </p:sp>
        <p:sp>
          <p:nvSpPr>
            <p:cNvPr id="19" name="TextBox 18"/>
            <p:cNvSpPr txBox="1"/>
            <p:nvPr/>
          </p:nvSpPr>
          <p:spPr>
            <a:xfrm>
              <a:off x="9044478" y="1549569"/>
              <a:ext cx="1121461" cy="338554"/>
            </a:xfrm>
            <a:prstGeom prst="rect">
              <a:avLst/>
            </a:prstGeom>
            <a:noFill/>
          </p:spPr>
          <p:txBody>
            <a:bodyPr wrap="none" rtlCol="0">
              <a:spAutoFit/>
            </a:bodyPr>
            <a:lstStyle/>
            <a:p>
              <a:pPr algn="ctr"/>
              <a:r>
                <a:rPr lang="en-US" sz="1600" b="1" dirty="0" smtClean="0">
                  <a:solidFill>
                    <a:srgbClr val="3366FF"/>
                  </a:solidFill>
                  <a:latin typeface="Helvetica"/>
                  <a:cs typeface="Helvetica"/>
                </a:rPr>
                <a:t>PRIMARY</a:t>
              </a:r>
              <a:endParaRPr lang="en-US" sz="1600" b="1" dirty="0">
                <a:solidFill>
                  <a:srgbClr val="3366FF"/>
                </a:solidFill>
                <a:latin typeface="Helvetica"/>
                <a:cs typeface="Helvetica"/>
              </a:endParaRPr>
            </a:p>
          </p:txBody>
        </p:sp>
        <p:sp>
          <p:nvSpPr>
            <p:cNvPr id="20" name="TextBox 19"/>
            <p:cNvSpPr txBox="1"/>
            <p:nvPr/>
          </p:nvSpPr>
          <p:spPr>
            <a:xfrm>
              <a:off x="8878051" y="5340255"/>
              <a:ext cx="1483740" cy="338554"/>
            </a:xfrm>
            <a:prstGeom prst="rect">
              <a:avLst/>
            </a:prstGeom>
            <a:noFill/>
          </p:spPr>
          <p:txBody>
            <a:bodyPr wrap="none" rtlCol="0">
              <a:spAutoFit/>
            </a:bodyPr>
            <a:lstStyle/>
            <a:p>
              <a:pPr algn="ctr"/>
              <a:r>
                <a:rPr lang="en-US" sz="1600" b="1" dirty="0" smtClean="0">
                  <a:solidFill>
                    <a:srgbClr val="3366FF"/>
                  </a:solidFill>
                  <a:latin typeface="Helvetica"/>
                  <a:cs typeface="Helvetica"/>
                </a:rPr>
                <a:t>SECONDARY</a:t>
              </a:r>
              <a:endParaRPr lang="en-US" sz="1600" b="1" dirty="0">
                <a:solidFill>
                  <a:srgbClr val="3366FF"/>
                </a:solidFill>
                <a:latin typeface="Helvetica"/>
                <a:cs typeface="Helvetica"/>
              </a:endParaRPr>
            </a:p>
          </p:txBody>
        </p:sp>
        <p:sp>
          <p:nvSpPr>
            <p:cNvPr id="21" name="TextBox 20"/>
            <p:cNvSpPr txBox="1"/>
            <p:nvPr/>
          </p:nvSpPr>
          <p:spPr>
            <a:xfrm>
              <a:off x="8829119" y="3314815"/>
              <a:ext cx="1491113" cy="338554"/>
            </a:xfrm>
            <a:prstGeom prst="rect">
              <a:avLst/>
            </a:prstGeom>
            <a:noFill/>
          </p:spPr>
          <p:txBody>
            <a:bodyPr wrap="none" rtlCol="0">
              <a:spAutoFit/>
            </a:bodyPr>
            <a:lstStyle/>
            <a:p>
              <a:pPr algn="ctr"/>
              <a:r>
                <a:rPr lang="en-US" sz="1600" b="1" dirty="0" smtClean="0">
                  <a:solidFill>
                    <a:srgbClr val="008000"/>
                  </a:solidFill>
                  <a:latin typeface="Helvetica"/>
                  <a:cs typeface="Helvetica"/>
                </a:rPr>
                <a:t>RESTRICTED</a:t>
              </a:r>
              <a:endParaRPr lang="en-US" sz="1600" b="1" dirty="0">
                <a:solidFill>
                  <a:srgbClr val="008000"/>
                </a:solidFill>
                <a:latin typeface="Helvetica"/>
                <a:cs typeface="Helvetica"/>
              </a:endParaRPr>
            </a:p>
          </p:txBody>
        </p:sp>
      </p:grpSp>
      <p:grpSp>
        <p:nvGrpSpPr>
          <p:cNvPr id="33" name="Group 32"/>
          <p:cNvGrpSpPr/>
          <p:nvPr/>
        </p:nvGrpSpPr>
        <p:grpSpPr>
          <a:xfrm>
            <a:off x="10597322" y="2516328"/>
            <a:ext cx="772881" cy="512107"/>
            <a:chOff x="10574400" y="2628718"/>
            <a:chExt cx="772881" cy="512107"/>
          </a:xfrm>
        </p:grpSpPr>
        <p:sp>
          <p:nvSpPr>
            <p:cNvPr id="27" name="Rectangle 26"/>
            <p:cNvSpPr/>
            <p:nvPr/>
          </p:nvSpPr>
          <p:spPr>
            <a:xfrm>
              <a:off x="10597205" y="2628718"/>
              <a:ext cx="575262" cy="4789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TextBox 25"/>
            <p:cNvSpPr txBox="1"/>
            <p:nvPr/>
          </p:nvSpPr>
          <p:spPr>
            <a:xfrm>
              <a:off x="10574400" y="2632994"/>
              <a:ext cx="772881" cy="507831"/>
            </a:xfrm>
            <a:prstGeom prst="rect">
              <a:avLst/>
            </a:prstGeom>
            <a:noFill/>
          </p:spPr>
          <p:txBody>
            <a:bodyPr wrap="square" rtlCol="0">
              <a:spAutoFit/>
            </a:bodyPr>
            <a:lstStyle/>
            <a:p>
              <a:pPr marL="60325" indent="-60325">
                <a:buFont typeface="Arial"/>
                <a:buChar char="•"/>
              </a:pPr>
              <a:r>
                <a:rPr lang="en-US" sz="900" dirty="0" smtClean="0"/>
                <a:t>Public intercept surveys</a:t>
              </a:r>
            </a:p>
          </p:txBody>
        </p:sp>
      </p:grpSp>
    </p:spTree>
    <p:extLst>
      <p:ext uri="{BB962C8B-B14F-4D97-AF65-F5344CB8AC3E}">
        <p14:creationId xmlns:p14="http://schemas.microsoft.com/office/powerpoint/2010/main" val="166328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3255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7792" y="212463"/>
            <a:ext cx="11016373" cy="1041504"/>
          </a:xfrm>
        </p:spPr>
        <p:txBody>
          <a:bodyPr/>
          <a:lstStyle/>
          <a:p>
            <a:r>
              <a:rPr lang="en-US" dirty="0" smtClean="0">
                <a:solidFill>
                  <a:schemeClr val="bg1"/>
                </a:solidFill>
              </a:rPr>
              <a:t>Case Study: Social Science Survey Data</a:t>
            </a:r>
            <a:endParaRPr lang="en-US" dirty="0">
              <a:solidFill>
                <a:schemeClr val="bg1"/>
              </a:solidFill>
            </a:endParaRPr>
          </a:p>
        </p:txBody>
      </p:sp>
      <p:sp>
        <p:nvSpPr>
          <p:cNvPr id="4" name="Content Placeholder 2"/>
          <p:cNvSpPr txBox="1">
            <a:spLocks/>
          </p:cNvSpPr>
          <p:nvPr/>
        </p:nvSpPr>
        <p:spPr>
          <a:xfrm>
            <a:off x="414912" y="1406588"/>
            <a:ext cx="6591276" cy="22504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Survey Data Viewer Objectives:</a:t>
            </a:r>
          </a:p>
          <a:p>
            <a:pPr lvl="1"/>
            <a:r>
              <a:rPr lang="en-US" dirty="0" smtClean="0"/>
              <a:t>Tool for quantitative survey data</a:t>
            </a:r>
          </a:p>
          <a:p>
            <a:pPr lvl="1"/>
            <a:r>
              <a:rPr lang="en-US" dirty="0" smtClean="0"/>
              <a:t>Easily add new survey results</a:t>
            </a:r>
          </a:p>
          <a:p>
            <a:pPr lvl="1"/>
            <a:r>
              <a:rPr lang="en-US" dirty="0" smtClean="0"/>
              <a:t>Available to broad audience</a:t>
            </a:r>
          </a:p>
          <a:p>
            <a:pPr lvl="1"/>
            <a:r>
              <a:rPr lang="en-US" dirty="0" smtClean="0"/>
              <a:t>Interactive</a:t>
            </a:r>
            <a:endParaRPr lang="en-US" dirty="0"/>
          </a:p>
          <a:p>
            <a:pPr lvl="1"/>
            <a:r>
              <a:rPr lang="en-US" dirty="0" smtClean="0"/>
              <a:t>Web-based</a:t>
            </a:r>
          </a:p>
        </p:txBody>
      </p:sp>
      <p:pic>
        <p:nvPicPr>
          <p:cNvPr id="6" name="Picture 5"/>
          <p:cNvPicPr>
            <a:picLocks noChangeAspect="1"/>
          </p:cNvPicPr>
          <p:nvPr/>
        </p:nvPicPr>
        <p:blipFill>
          <a:blip r:embed="rId3"/>
          <a:stretch>
            <a:fillRect/>
          </a:stretch>
        </p:blipFill>
        <p:spPr>
          <a:xfrm>
            <a:off x="935773" y="3839300"/>
            <a:ext cx="3546241" cy="278927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3172198" y="3443048"/>
            <a:ext cx="2942330" cy="279289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4752276" y="2795691"/>
            <a:ext cx="2998341" cy="383288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8020880" y="2073884"/>
            <a:ext cx="3626630" cy="45546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01799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26137</TotalTime>
  <Words>2632</Words>
  <Application>Microsoft Macintosh PowerPoint</Application>
  <PresentationFormat>Widescreen</PresentationFormat>
  <Paragraphs>286</Paragraphs>
  <Slides>21</Slides>
  <Notes>21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Calibri Light</vt:lpstr>
      <vt:lpstr>Helvetica</vt:lpstr>
      <vt:lpstr>ＭＳ Ｐゴシック</vt:lpstr>
      <vt:lpstr>Arial</vt:lpstr>
      <vt:lpstr>Office Theme</vt:lpstr>
      <vt:lpstr>Social Water Science Data in iUTAH: Dimensions, Data Management,  and Visualization</vt:lpstr>
      <vt:lpstr>iUTAH: innovative Urban Transitions  and Aridregion HydroSustainability</vt:lpstr>
      <vt:lpstr>Social Water Science Data</vt:lpstr>
      <vt:lpstr>Social Water Science Data</vt:lpstr>
      <vt:lpstr>Social Water Science Data</vt:lpstr>
      <vt:lpstr>Social Water Science Data</vt:lpstr>
      <vt:lpstr>Social Water Science Data Considerations</vt:lpstr>
      <vt:lpstr>Case Study: Social Science Survey Data</vt:lpstr>
      <vt:lpstr>Case Study: Social Science Survey Data</vt:lpstr>
      <vt:lpstr>PowerPoint Presentation</vt:lpstr>
      <vt:lpstr>PowerPoint Presentation</vt:lpstr>
      <vt:lpstr>PowerPoint Presentation</vt:lpstr>
      <vt:lpstr>Case Study: Social Science Survey Data</vt:lpstr>
      <vt:lpstr>PowerPoint Presentation</vt:lpstr>
      <vt:lpstr>PowerPoint Presentation</vt:lpstr>
      <vt:lpstr>Social Water Science Data: So What?</vt:lpstr>
      <vt:lpstr>Social Water Science Data: So What?</vt:lpstr>
      <vt:lpstr>Questions?</vt:lpstr>
      <vt:lpstr>PowerPoint Presentation</vt:lpstr>
      <vt:lpstr>Scales of Social Water Science Data</vt:lpstr>
      <vt:lpstr>Social Science Data</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Water Science Data: Dimensions, Data Management,  and Visualization</dc:title>
  <dc:creator>Microsoft Office User</dc:creator>
  <cp:lastModifiedBy>Amber Jones</cp:lastModifiedBy>
  <cp:revision>149</cp:revision>
  <cp:lastPrinted>2017-07-12T21:16:45Z</cp:lastPrinted>
  <dcterms:created xsi:type="dcterms:W3CDTF">2016-11-16T19:24:59Z</dcterms:created>
  <dcterms:modified xsi:type="dcterms:W3CDTF">2017-07-13T18:12:33Z</dcterms:modified>
</cp:coreProperties>
</file>